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3"/>
  </p:notesMasterIdLst>
  <p:handoutMasterIdLst>
    <p:handoutMasterId r:id="rId34"/>
  </p:handoutMasterIdLst>
  <p:sldIdLst>
    <p:sldId id="288" r:id="rId2"/>
    <p:sldId id="337" r:id="rId3"/>
    <p:sldId id="317" r:id="rId4"/>
    <p:sldId id="318" r:id="rId5"/>
    <p:sldId id="467" r:id="rId6"/>
    <p:sldId id="471" r:id="rId7"/>
    <p:sldId id="473" r:id="rId8"/>
    <p:sldId id="472" r:id="rId9"/>
    <p:sldId id="479" r:id="rId10"/>
    <p:sldId id="323" r:id="rId11"/>
    <p:sldId id="324" r:id="rId12"/>
    <p:sldId id="325" r:id="rId13"/>
    <p:sldId id="480" r:id="rId14"/>
    <p:sldId id="470" r:id="rId15"/>
    <p:sldId id="336" r:id="rId16"/>
    <p:sldId id="328" r:id="rId17"/>
    <p:sldId id="475" r:id="rId18"/>
    <p:sldId id="329" r:id="rId19"/>
    <p:sldId id="476" r:id="rId20"/>
    <p:sldId id="477" r:id="rId21"/>
    <p:sldId id="482" r:id="rId22"/>
    <p:sldId id="330" r:id="rId23"/>
    <p:sldId id="484" r:id="rId24"/>
    <p:sldId id="481" r:id="rId25"/>
    <p:sldId id="314" r:id="rId26"/>
    <p:sldId id="485" r:id="rId27"/>
    <p:sldId id="331" r:id="rId28"/>
    <p:sldId id="332" r:id="rId29"/>
    <p:sldId id="333" r:id="rId30"/>
    <p:sldId id="334" r:id="rId31"/>
    <p:sldId id="327" r:id="rId32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0E67"/>
    <a:srgbClr val="002E5F"/>
    <a:srgbClr val="1A305D"/>
    <a:srgbClr val="041E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8"/>
    <p:restoredTop sz="94694"/>
  </p:normalViewPr>
  <p:slideViewPr>
    <p:cSldViewPr snapToGrid="0">
      <p:cViewPr varScale="1">
        <p:scale>
          <a:sx n="146" d="100"/>
          <a:sy n="146" d="100"/>
        </p:scale>
        <p:origin x="2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AEE125-4DF2-8F21-534F-ADFA9665E6C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9FFA90-3840-FB91-2544-3B79E6C99171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E20D1C-6C6C-1AF6-DCF0-9C2A1B42B1EE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D837E8-90A7-A576-6A50-881D2A9077DB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FD76B416-C821-CF4F-8AAE-7DF9003A663D}" type="slidenum">
              <a:t>‹#›</a:t>
            </a:fld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93824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812178-3920-CF56-B27D-9246EA4222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79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A48169-291D-BC77-63EC-3903E413181C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6FFBD61-F468-8FEA-2F94-002A50744202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DE2DA1-13FA-89A7-9993-640BD6DBB8F9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9219E5-9208-5B06-E405-38C7F4663759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6D545-D758-F073-EAF8-5AE90AAA440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EE0375DA-AE4A-3844-BB46-376F9CA4052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407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GB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408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B5B93-A706-F515-BD51-A038FF81D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321AB6-DE62-EF37-C042-93F298CBE0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1DDB81-11F5-7091-D017-607666A269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9C4AC-FF28-DFDB-206E-8CEBAA8564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5253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4039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58074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BC14B-B702-A5EE-F944-437F6077F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020069-3C5A-06E4-307E-495AB02051F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91AEF84-A490-024A-83F5-8587B043CF37}" type="slidenum">
              <a:t>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F25570-A19B-05CF-F745-6C60335B30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547AB0-00AE-8682-1303-7F643393822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2345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84322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5830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00644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5573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64036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4C0DE-5D74-F9A1-3D57-B5E618208B3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91AEF84-A490-024A-83F5-8587B043CF37}" type="slidenum">
              <a:t>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D5495B-9A56-F70A-11FB-9EA539FC573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9D06F-68E4-B2B6-85E0-4C27C843478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5789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667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4455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6585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EBACE-EBE1-91B1-A2AE-695274FFB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112B8B-03A3-F53B-4B86-74E7C08626D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91AEF84-A490-024A-83F5-8587B043CF37}" type="slidenum">
              <a:t>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08BF90-43C7-616B-370A-E7599BA3C04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4DFBD8-4476-3287-5C38-70FAC03491B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3622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6C8AB-6583-DF13-FEFF-B53F52179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FCBA82-0836-F7B6-8707-7DE3D15B467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91AEF84-A490-024A-83F5-8587B043CF37}" type="slidenum">
              <a:t>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213251-FAC1-3282-F707-8CE2D868F59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83643D-6730-7F28-EADB-D475BF53BDA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0739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8593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9392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5853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B333D-7275-4A17-82D6-4D7F09D8A3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078" y="928028"/>
            <a:ext cx="7560469" cy="1974191"/>
          </a:xfrm>
        </p:spPr>
        <p:txBody>
          <a:bodyPr anchor="b"/>
          <a:lstStyle>
            <a:lvl1pPr algn="ctr">
              <a:defRPr sz="496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86A042-841F-4C62-8157-1EF7FF9784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078" y="2978352"/>
            <a:ext cx="7560469" cy="1369070"/>
          </a:xfrm>
        </p:spPr>
        <p:txBody>
          <a:bodyPr/>
          <a:lstStyle>
            <a:lvl1pPr marL="0" indent="0" algn="ctr">
              <a:buNone/>
              <a:defRPr sz="1984"/>
            </a:lvl1pPr>
            <a:lvl2pPr marL="378013" indent="0" algn="ctr">
              <a:buNone/>
              <a:defRPr sz="1654"/>
            </a:lvl2pPr>
            <a:lvl3pPr marL="756026" indent="0" algn="ctr">
              <a:buNone/>
              <a:defRPr sz="1488"/>
            </a:lvl3pPr>
            <a:lvl4pPr marL="1134039" indent="0" algn="ctr">
              <a:buNone/>
              <a:defRPr sz="1323"/>
            </a:lvl4pPr>
            <a:lvl5pPr marL="1512052" indent="0" algn="ctr">
              <a:buNone/>
              <a:defRPr sz="1323"/>
            </a:lvl5pPr>
            <a:lvl6pPr marL="1890065" indent="0" algn="ctr">
              <a:buNone/>
              <a:defRPr sz="1323"/>
            </a:lvl6pPr>
            <a:lvl7pPr marL="2268078" indent="0" algn="ctr">
              <a:buNone/>
              <a:defRPr sz="1323"/>
            </a:lvl7pPr>
            <a:lvl8pPr marL="2646091" indent="0" algn="ctr">
              <a:buNone/>
              <a:defRPr sz="1323"/>
            </a:lvl8pPr>
            <a:lvl9pPr marL="3024104" indent="0" algn="ctr">
              <a:buNone/>
              <a:defRPr sz="1323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48939-F201-4F2F-9889-195C1B862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16/02/2026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F5BC7-5398-4C39-8083-B6BD2DDEA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8DD14-7A50-4F34-9733-F108B6542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0070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6751E-EFD0-4EF4-A9CF-8DCD41A82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839059-FB51-4E59-9614-38643E4A19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983E5-2E81-4E8F-B1C5-62F01C0E7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16/02/2026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D2E66-41B2-4D2E-A6F4-E687ED066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52014-E864-4B46-BB3B-DDE64D1B4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062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DAE25D-5EB4-4112-8AC3-D868F18FF9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13947" y="301904"/>
            <a:ext cx="2173635" cy="48055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964FF5-61C6-4D23-BF31-29466F960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3043" y="301904"/>
            <a:ext cx="6394896" cy="48055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D24E6-E821-44AC-AC26-C2950F136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16/02/2026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A2513-847A-451B-87EC-98F3404C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56C40-A2E7-45C6-B357-F8ACB0BD1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761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BC4A1-B204-4ABF-ACA4-0C0AFC66A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AD33E-6E47-41C2-843B-3134FD72B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DD308-9611-412B-A586-13DB4121D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16/02/2026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6A94E-DBDC-44DC-BE23-E539D0263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F5E6F-6D0E-44A4-9E9E-986967E57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087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5398C-6F3E-4C39-B322-D2548D9B2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93" y="1413700"/>
            <a:ext cx="8694539" cy="2358791"/>
          </a:xfrm>
        </p:spPr>
        <p:txBody>
          <a:bodyPr anchor="b"/>
          <a:lstStyle>
            <a:lvl1pPr>
              <a:defRPr sz="496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C0BF5-582A-4A37-AECA-371E1670C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793" y="3794807"/>
            <a:ext cx="8694539" cy="1240432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1pPr>
            <a:lvl2pPr marL="378013" indent="0">
              <a:buNone/>
              <a:defRPr sz="1654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A1DAF-CBF7-488B-AB7B-CD1E301E0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16/02/2026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492A8-8999-491A-9AB8-DEA319DED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F064A-91C5-4B3F-A1AA-F8D62E9E9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396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25C68-98DB-4184-8660-712F72652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75FC7-C257-4104-894B-9A96D45EA9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3043" y="1509521"/>
            <a:ext cx="4284266" cy="35979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730940-C57A-45BE-A570-1F0AC9D77A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3316" y="1509521"/>
            <a:ext cx="4284266" cy="35979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5A1366-E7CD-457C-B16E-66178502E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16/02/2026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F818B-D5F7-4143-9E8D-2B6D45F00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39FD8-883A-44E7-B9CB-BC9B52955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5159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1C3D1-459C-4974-901C-536D713F1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301905"/>
            <a:ext cx="8694539" cy="10960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00859E-B9FC-4B28-B5A9-F4BCE0FC0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357" y="1390073"/>
            <a:ext cx="4264576" cy="681253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38F744-3A0A-4F3C-BA50-9552F6CDA4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357" y="2071326"/>
            <a:ext cx="4264576" cy="30466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BC09E2-2B38-465C-B078-E24C8D3F9B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316" y="1390073"/>
            <a:ext cx="4285579" cy="681253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23FD4D-F720-4A1D-A816-E488E1ECBB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316" y="2071326"/>
            <a:ext cx="4285579" cy="30466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234446-D8D4-40FC-BDCA-F0B59A8B2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16/02/2026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BA492E-97D4-4A72-AF57-E7B6670BA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A5E65A-B50D-4878-BE06-AC80BE4B6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5217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1910C-662A-4766-BD13-AA38AD72D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9C7756-6D7F-4500-BC17-862126212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16/02/2026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106CFD-84C0-440D-9F32-00F1C8C5C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56B55-1C76-4B28-8FFC-E7B5D9E56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0929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BEB4DC-35E5-4992-B941-9A638AF71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16/02/2026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572934-22A4-411C-AA1D-D8C6CD555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27038-EA87-48C4-876B-97FA5ED22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41428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C3CF0-3551-4A0C-A39B-6506FBD53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378037"/>
            <a:ext cx="3251264" cy="1323128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D36A3-1AAC-4BCC-B926-79437500B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579" y="816455"/>
            <a:ext cx="5103316" cy="4029766"/>
          </a:xfrm>
        </p:spPr>
        <p:txBody>
          <a:bodyPr/>
          <a:lstStyle>
            <a:lvl1pPr>
              <a:defRPr sz="2646"/>
            </a:lvl1pPr>
            <a:lvl2pPr>
              <a:defRPr sz="2315"/>
            </a:lvl2pPr>
            <a:lvl3pPr>
              <a:defRPr sz="1984"/>
            </a:lvl3pPr>
            <a:lvl4pPr>
              <a:defRPr sz="1654"/>
            </a:lvl4pPr>
            <a:lvl5pPr>
              <a:defRPr sz="1654"/>
            </a:lvl5pPr>
            <a:lvl6pPr>
              <a:defRPr sz="1654"/>
            </a:lvl6pPr>
            <a:lvl7pPr>
              <a:defRPr sz="1654"/>
            </a:lvl7pPr>
            <a:lvl8pPr>
              <a:defRPr sz="1654"/>
            </a:lvl8pPr>
            <a:lvl9pPr>
              <a:defRPr sz="165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7E0BBA-7FBE-4910-9485-8A8F48FD8E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1701165"/>
            <a:ext cx="3251264" cy="3151619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70449-B2EB-499A-BADC-E0B973C55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16/02/2026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C62A66-EC6F-4D12-8C44-CCE04D556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F61DD0-2537-4DEC-A567-F7FE746CA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318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63030-9811-4D08-85A1-19DFC4927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378037"/>
            <a:ext cx="3251264" cy="1323128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298AE5-7641-4FB8-A144-A9D68E9936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5579" y="816455"/>
            <a:ext cx="5103316" cy="4029766"/>
          </a:xfrm>
        </p:spPr>
        <p:txBody>
          <a:bodyPr/>
          <a:lstStyle>
            <a:lvl1pPr marL="0" indent="0">
              <a:buNone/>
              <a:defRPr sz="2646"/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6BAEC6-8135-4541-BCA9-946B0B4F06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1701165"/>
            <a:ext cx="3251264" cy="3151619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EF599B-0A95-4FA3-8797-C5604FB49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16/02/2026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059C3-AACC-4C82-849D-A6398F7C0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CCD8E-A92E-4A37-9606-BC743D3E6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338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FC5169-05FC-445B-870A-89EFD49CC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301905"/>
            <a:ext cx="8694539" cy="1096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D839E-C401-4E74-8FC8-1053FCFACA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043" y="1509521"/>
            <a:ext cx="8694539" cy="3597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9AC2D-B3EB-482C-8B48-1BBDA5FD39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3043" y="5255760"/>
            <a:ext cx="2268141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63AAD-4472-4664-B3DD-E072D978E5BB}" type="datetimeFigureOut">
              <a:rPr lang="en-GB" smtClean="0"/>
              <a:t>16/02/2026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AEE31-F4BE-46D4-97C8-AB110E6882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9207" y="5255760"/>
            <a:ext cx="3402211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819A6-7803-4AB8-ACC6-980B3D27B3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441" y="5255760"/>
            <a:ext cx="2268141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363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>
            <a:extLst>
              <a:ext uri="{FF2B5EF4-FFF2-40B4-BE49-F238E27FC236}">
                <a16:creationId xmlns:a16="http://schemas.microsoft.com/office/drawing/2014/main" id="{12363F44-80FF-BB76-0923-777EB349A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" y="-28098"/>
            <a:ext cx="11027715" cy="620435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07" y="1658581"/>
            <a:ext cx="3006316" cy="28045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6772" y="1679492"/>
            <a:ext cx="3469107" cy="2769387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pPr>
              <a:lnSpc>
                <a:spcPts val="7028"/>
              </a:lnSpc>
            </a:pPr>
            <a:r>
              <a:rPr lang="en-GB" sz="7937" b="1" dirty="0">
                <a:solidFill>
                  <a:srgbClr val="002E5F"/>
                </a:solidFill>
                <a:latin typeface="Verdana Pro Cond"/>
              </a:rPr>
              <a:t>Data</a:t>
            </a:r>
          </a:p>
          <a:p>
            <a:pPr>
              <a:lnSpc>
                <a:spcPts val="7028"/>
              </a:lnSpc>
            </a:pPr>
            <a:r>
              <a:rPr lang="en-GB" sz="7937" b="1" dirty="0">
                <a:solidFill>
                  <a:srgbClr val="002E5F"/>
                </a:solidFill>
                <a:latin typeface="Verdana Pro Cond"/>
              </a:rPr>
              <a:t>Culture</a:t>
            </a:r>
          </a:p>
          <a:p>
            <a:pPr>
              <a:lnSpc>
                <a:spcPts val="7028"/>
              </a:lnSpc>
            </a:pPr>
            <a:r>
              <a:rPr lang="en-GB" sz="7937" b="1" dirty="0">
                <a:solidFill>
                  <a:srgbClr val="002E5F"/>
                </a:solidFill>
                <a:latin typeface="Verdana Pro Cond"/>
              </a:rPr>
              <a:t>society</a:t>
            </a:r>
            <a:endParaRPr lang="en-GB" sz="7937" b="1" dirty="0">
              <a:solidFill>
                <a:schemeClr val="bg1"/>
              </a:solidFill>
              <a:latin typeface="Verdana Pro Con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92" y="385836"/>
            <a:ext cx="3168339" cy="6235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C4F712-6D37-724B-8390-B51ED1FA16C7}"/>
              </a:ext>
            </a:extLst>
          </p:cNvPr>
          <p:cNvSpPr/>
          <p:nvPr/>
        </p:nvSpPr>
        <p:spPr>
          <a:xfrm>
            <a:off x="673193" y="5061391"/>
            <a:ext cx="957313" cy="321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88">
                <a:solidFill>
                  <a:srgbClr val="002E5F"/>
                </a:solidFill>
                <a:latin typeface="Integral CF Bold" panose="00000800000000000000" pitchFamily="50" charset="0"/>
              </a:rPr>
              <a:t>@</a:t>
            </a:r>
            <a:r>
              <a:rPr lang="en-GB" sz="1488" err="1">
                <a:solidFill>
                  <a:srgbClr val="002E5F"/>
                </a:solidFill>
                <a:latin typeface="Integral CF Bold" panose="00000800000000000000" pitchFamily="50" charset="0"/>
              </a:rPr>
              <a:t>edCDCS</a:t>
            </a:r>
            <a:endParaRPr lang="en-GB" sz="1488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56707AC0-9F56-5938-793A-F738277DB83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863" y="59877"/>
            <a:ext cx="1275434" cy="127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43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390723" y="756146"/>
            <a:ext cx="4486077" cy="3617440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400" dirty="0">
                <a:solidFill>
                  <a:srgbClr val="002060"/>
                </a:solidFill>
                <a:latin typeface="Source Sans Pro"/>
                <a:ea typeface="Source Sans Pro"/>
              </a:rPr>
              <a:t>Examples of data sources for natural language: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solidFill>
                  <a:srgbClr val="002060"/>
                </a:solidFill>
                <a:latin typeface="Source Sans Pro"/>
                <a:ea typeface="Source Sans Pro"/>
              </a:rPr>
              <a:t>• Books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solidFill>
                  <a:srgbClr val="002060"/>
                </a:solidFill>
                <a:latin typeface="Source Sans Pro"/>
                <a:ea typeface="Source Sans Pro"/>
              </a:rPr>
              <a:t>• Newspapers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solidFill>
                  <a:srgbClr val="002060"/>
                </a:solidFill>
                <a:latin typeface="Source Sans Pro"/>
                <a:ea typeface="Source Sans Pro"/>
              </a:rPr>
              <a:t>• Magazines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solidFill>
                  <a:srgbClr val="002060"/>
                </a:solidFill>
                <a:latin typeface="Source Sans Pro"/>
                <a:ea typeface="Source Sans Pro"/>
              </a:rPr>
              <a:t>• Websites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solidFill>
                  <a:srgbClr val="002060"/>
                </a:solidFill>
                <a:latin typeface="Source Sans Pro"/>
                <a:ea typeface="Source Sans Pro"/>
              </a:rPr>
              <a:t>• Transcriptions of audio (i.e. interview, movie dialogue)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solidFill>
                  <a:srgbClr val="002060"/>
                </a:solidFill>
                <a:latin typeface="Source Sans Pro"/>
                <a:ea typeface="Source Sans Pro"/>
              </a:rPr>
              <a:t>• Social media (memes)</a:t>
            </a:r>
          </a:p>
          <a:p>
            <a:pPr>
              <a:lnSpc>
                <a:spcPct val="150000"/>
              </a:lnSpc>
            </a:pPr>
            <a:endParaRPr lang="en-GB" sz="1400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r>
              <a:rPr lang="en-GB" sz="1400" dirty="0">
                <a:solidFill>
                  <a:srgbClr val="002060"/>
                </a:solidFill>
                <a:latin typeface="Source Sans Pro"/>
                <a:ea typeface="Source Sans Pro"/>
              </a:rPr>
              <a:t>Always read the licensing/copyright information and terms of use!</a:t>
            </a: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1E2DF1-3ACB-4724-5C6D-2DFD7D255F98}"/>
              </a:ext>
            </a:extLst>
          </p:cNvPr>
          <p:cNvSpPr txBox="1"/>
          <p:nvPr/>
        </p:nvSpPr>
        <p:spPr>
          <a:xfrm>
            <a:off x="329135" y="471754"/>
            <a:ext cx="7707410" cy="56878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3200" b="1" dirty="0">
                <a:solidFill>
                  <a:srgbClr val="FE0E67"/>
                </a:solidFill>
                <a:latin typeface="Verdana Pro Cond"/>
                <a:cs typeface="Calibri"/>
              </a:rPr>
              <a:t>Data Source</a:t>
            </a:r>
            <a:endParaRPr lang="en-GB" sz="1400" dirty="0">
              <a:solidFill>
                <a:srgbClr val="FE0E67"/>
              </a:solidFill>
            </a:endParaRPr>
          </a:p>
        </p:txBody>
      </p:sp>
      <p:pic>
        <p:nvPicPr>
          <p:cNvPr id="3" name="Picture 2" descr="Natural Language Processing With Python's NLTK Package – Real Python">
            <a:extLst>
              <a:ext uri="{FF2B5EF4-FFF2-40B4-BE49-F238E27FC236}">
                <a16:creationId xmlns:a16="http://schemas.microsoft.com/office/drawing/2014/main" id="{FD5788D8-F2AE-25F3-447B-037F92E1C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155" y="1442738"/>
            <a:ext cx="4654591" cy="261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145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365879" y="1134472"/>
            <a:ext cx="4079901" cy="3816212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FE0E67"/>
              </a:solidFill>
              <a:latin typeface="Integral CF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What kinds of questions can you ask when you can use a programming language to study hundreds, thousands, or even millions of pages of digital text?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002060"/>
                </a:solidFill>
                <a:latin typeface="Source Sans Pro"/>
                <a:ea typeface="Source Sans Pro"/>
              </a:rPr>
              <a:t>“Distant reading”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24D89E-D9B5-13FC-CEF1-C779007C791B}"/>
              </a:ext>
            </a:extLst>
          </p:cNvPr>
          <p:cNvSpPr txBox="1"/>
          <p:nvPr/>
        </p:nvSpPr>
        <p:spPr>
          <a:xfrm>
            <a:off x="329135" y="731662"/>
            <a:ext cx="7707410" cy="56878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3200" b="1" dirty="0">
                <a:solidFill>
                  <a:srgbClr val="FE0E67"/>
                </a:solidFill>
                <a:latin typeface="Verdana Pro Cond"/>
                <a:cs typeface="Calibri"/>
              </a:rPr>
              <a:t>NLP Natural Language Processing</a:t>
            </a:r>
            <a:endParaRPr lang="en-GB" sz="1400" dirty="0">
              <a:solidFill>
                <a:srgbClr val="FE0E67"/>
              </a:solidFill>
            </a:endParaRPr>
          </a:p>
        </p:txBody>
      </p:sp>
      <p:pic>
        <p:nvPicPr>
          <p:cNvPr id="3" name="Picture 2" descr="Natural Language Processing With Python's NLTK Package – Real Python">
            <a:extLst>
              <a:ext uri="{FF2B5EF4-FFF2-40B4-BE49-F238E27FC236}">
                <a16:creationId xmlns:a16="http://schemas.microsoft.com/office/drawing/2014/main" id="{D1D01008-5E53-604A-0435-5B634FBA5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155" y="1442738"/>
            <a:ext cx="4654591" cy="261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733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341721" y="472385"/>
            <a:ext cx="4079901" cy="4656058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Why use NLTK</a:t>
            </a:r>
            <a:endParaRPr lang="en-GB" sz="1654" b="1" dirty="0">
              <a:solidFill>
                <a:srgbClr val="FE0E67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What kinds of questions can you ask when you can use a programming language to study hundreds, thousands, or even millions of pages of digital text?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“Distant reading”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974F87-588F-8DF9-CD3E-FCDDC3D2745C}"/>
              </a:ext>
            </a:extLst>
          </p:cNvPr>
          <p:cNvSpPr txBox="1"/>
          <p:nvPr/>
        </p:nvSpPr>
        <p:spPr>
          <a:xfrm>
            <a:off x="4763343" y="414707"/>
            <a:ext cx="4079901" cy="5419728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NLTK Isn’t everything</a:t>
            </a:r>
            <a:endParaRPr lang="en-GB" sz="1654" b="1" dirty="0">
              <a:solidFill>
                <a:srgbClr val="FE0E67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What kinds of questions can you ask when you can physically hold and look at a printed text, be it an original publication or later edition of the text?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“Close reading”</a:t>
            </a:r>
          </a:p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Book history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167308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B9D11-B490-8F4B-B7CC-7BD9FA57C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6583A86-7AB9-2D51-06E0-484D7BA36E25}"/>
              </a:ext>
            </a:extLst>
          </p:cNvPr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9B47F9-12D5-1BA5-4CD0-64F3FD509C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388592B-4D5A-F500-D0BD-8822E76667BC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937423-9660-8DBB-3F00-F69874F93E9B}"/>
              </a:ext>
            </a:extLst>
          </p:cNvPr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9BED27-C80F-85F6-C6EF-01E889DAB624}"/>
              </a:ext>
            </a:extLst>
          </p:cNvPr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E9B7E4-7B2C-1BA9-CE77-F1EF3406F0E7}"/>
              </a:ext>
            </a:extLst>
          </p:cNvPr>
          <p:cNvSpPr txBox="1"/>
          <p:nvPr/>
        </p:nvSpPr>
        <p:spPr>
          <a:xfrm>
            <a:off x="365879" y="1360758"/>
            <a:ext cx="3718441" cy="1945380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In human language, text is represented by a collections of words, or sentences.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In NLTK, similarly, text is represented by tokens.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5029D18-33D2-549B-C5F4-06C5734DCA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4AAC83-35FD-DBBA-2555-22518C5832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D5D708-7DEB-C88C-CED4-A79456BDD914}"/>
              </a:ext>
            </a:extLst>
          </p:cNvPr>
          <p:cNvSpPr txBox="1"/>
          <p:nvPr/>
        </p:nvSpPr>
        <p:spPr>
          <a:xfrm>
            <a:off x="329135" y="731662"/>
            <a:ext cx="7707410" cy="56878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3200" b="1" dirty="0">
                <a:solidFill>
                  <a:srgbClr val="FE0E67"/>
                </a:solidFill>
                <a:latin typeface="Verdana Pro Cond"/>
                <a:cs typeface="Calibri"/>
              </a:rPr>
              <a:t>Text Represented by ?</a:t>
            </a:r>
            <a:endParaRPr lang="en-GB" sz="1400" dirty="0">
              <a:solidFill>
                <a:srgbClr val="FE0E67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B75301-D346-7A2F-E06A-32243C2D661F}"/>
              </a:ext>
            </a:extLst>
          </p:cNvPr>
          <p:cNvSpPr txBox="1"/>
          <p:nvPr/>
        </p:nvSpPr>
        <p:spPr>
          <a:xfrm>
            <a:off x="4362994" y="1358090"/>
            <a:ext cx="5411246" cy="2541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800" dirty="0">
                <a:solidFill>
                  <a:srgbClr val="002060"/>
                </a:solidFill>
                <a:latin typeface="Source Sans Pro"/>
                <a:ea typeface="Source Sans Pro"/>
              </a:rPr>
              <a:t>Example:</a:t>
            </a:r>
          </a:p>
          <a:p>
            <a:pPr>
              <a:lnSpc>
                <a:spcPct val="150000"/>
              </a:lnSpc>
            </a:pPr>
            <a:endParaRPr lang="en-GB" sz="1800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r>
              <a:rPr lang="en-GB" sz="1800" dirty="0">
                <a:solidFill>
                  <a:srgbClr val="002060"/>
                </a:solidFill>
                <a:latin typeface="Source Sans Pro"/>
                <a:ea typeface="Source Sans Pro"/>
              </a:rPr>
              <a:t>the dog is eating,</a:t>
            </a:r>
            <a:r>
              <a:rPr lang="en-GB" dirty="0">
                <a:solidFill>
                  <a:srgbClr val="002060"/>
                </a:solidFill>
                <a:latin typeface="Source Sans Pro"/>
                <a:ea typeface="Source Sans Pro"/>
              </a:rPr>
              <a:t> </a:t>
            </a:r>
            <a:r>
              <a:rPr lang="en-GB" sz="1800" dirty="0">
                <a:solidFill>
                  <a:srgbClr val="002060"/>
                </a:solidFill>
                <a:latin typeface="Source Sans Pro"/>
                <a:ea typeface="Source Sans Pro"/>
              </a:rPr>
              <a:t>and the cat is eating. (9 words)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lang="en-GB" dirty="0">
                <a:solidFill>
                  <a:srgbClr val="002060"/>
                </a:solidFill>
                <a:latin typeface="Source Sans Pro"/>
                <a:ea typeface="Source Sans Pro"/>
              </a:rPr>
              <a:t>T</a:t>
            </a:r>
            <a:r>
              <a:rPr lang="en-GB" sz="1800" dirty="0">
                <a:solidFill>
                  <a:srgbClr val="002060"/>
                </a:solidFill>
                <a:latin typeface="Source Sans Pro"/>
                <a:ea typeface="Source Sans Pro"/>
              </a:rPr>
              <a:t>okens: </a:t>
            </a:r>
            <a:br>
              <a:rPr lang="en-GB" sz="1800" dirty="0">
                <a:solidFill>
                  <a:srgbClr val="002060"/>
                </a:solidFill>
                <a:latin typeface="Source Sans Pro"/>
                <a:ea typeface="Source Sans Pro"/>
              </a:rPr>
            </a:br>
            <a:r>
              <a:rPr lang="en-GB" sz="1800" dirty="0">
                <a:solidFill>
                  <a:srgbClr val="002060"/>
                </a:solidFill>
                <a:latin typeface="Source Sans Pro"/>
                <a:ea typeface="Source Sans Pro"/>
              </a:rPr>
              <a:t>0:the, 1:dog, 2:is, 3:eating, 4:”,” , 5:and, </a:t>
            </a:r>
            <a:r>
              <a:rPr lang="en-GB" dirty="0">
                <a:solidFill>
                  <a:srgbClr val="002060"/>
                </a:solidFill>
                <a:latin typeface="Source Sans Pro"/>
                <a:ea typeface="Source Sans Pro"/>
              </a:rPr>
              <a:t>6</a:t>
            </a:r>
            <a:r>
              <a:rPr lang="en-GB" sz="1800" dirty="0">
                <a:solidFill>
                  <a:srgbClr val="002060"/>
                </a:solidFill>
                <a:latin typeface="Source Sans Pro"/>
                <a:ea typeface="Source Sans Pro"/>
              </a:rPr>
              <a:t>:cat, </a:t>
            </a:r>
            <a:r>
              <a:rPr lang="en-GB" dirty="0">
                <a:solidFill>
                  <a:srgbClr val="002060"/>
                </a:solidFill>
                <a:latin typeface="Source Sans Pro"/>
                <a:ea typeface="Source Sans Pro"/>
              </a:rPr>
              <a:t>7:”</a:t>
            </a:r>
            <a:r>
              <a:rPr lang="en-GB" sz="1800" dirty="0">
                <a:solidFill>
                  <a:srgbClr val="002060"/>
                </a:solidFill>
                <a:latin typeface="Source Sans Pro"/>
                <a:ea typeface="Source Sans Pro"/>
              </a:rPr>
              <a:t>.” </a:t>
            </a:r>
            <a:br>
              <a:rPr lang="en-GB" sz="1800" dirty="0">
                <a:solidFill>
                  <a:srgbClr val="002060"/>
                </a:solidFill>
                <a:latin typeface="Source Sans Pro"/>
                <a:ea typeface="Source Sans Pro"/>
              </a:rPr>
            </a:br>
            <a:r>
              <a:rPr lang="en-GB" sz="1800" dirty="0">
                <a:solidFill>
                  <a:srgbClr val="002060"/>
                </a:solidFill>
                <a:latin typeface="Source Sans Pro"/>
                <a:ea typeface="Source Sans Pro"/>
              </a:rPr>
              <a:t>(8 tokens)</a:t>
            </a:r>
          </a:p>
        </p:txBody>
      </p:sp>
    </p:spTree>
    <p:extLst>
      <p:ext uri="{BB962C8B-B14F-4D97-AF65-F5344CB8AC3E}">
        <p14:creationId xmlns:p14="http://schemas.microsoft.com/office/powerpoint/2010/main" val="882128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80496-9D7E-94F0-1FBE-4AD2CD79F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C96041-761B-029D-3384-BF18A43F4FD7}"/>
              </a:ext>
            </a:extLst>
          </p:cNvPr>
          <p:cNvSpPr/>
          <p:nvPr/>
        </p:nvSpPr>
        <p:spPr>
          <a:xfrm>
            <a:off x="0" y="99"/>
            <a:ext cx="5060156" cy="5670352"/>
          </a:xfrm>
          <a:prstGeom prst="rect">
            <a:avLst/>
          </a:prstGeom>
          <a:solidFill>
            <a:srgbClr val="EB0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baseline="-25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14920E-3874-63FA-1BF1-0EB2137ECC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191" y="23702"/>
            <a:ext cx="1275434" cy="12754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1DD14B7-153A-5448-F243-63C4F0E3BE40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0E3776-8C04-55F4-6363-171E72AE22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366FE2-A6E1-DD03-7AA0-61B6F1DF65ED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7EBCE568-5A15-1D00-736D-FDA11F36E171}"/>
              </a:ext>
            </a:extLst>
          </p:cNvPr>
          <p:cNvSpPr txBox="1"/>
          <p:nvPr/>
        </p:nvSpPr>
        <p:spPr>
          <a:xfrm>
            <a:off x="321659" y="1694189"/>
            <a:ext cx="4623567" cy="945042"/>
          </a:xfrm>
          <a:prstGeom prst="rect">
            <a:avLst/>
          </a:prstGeom>
          <a:noFill/>
        </p:spPr>
        <p:txBody>
          <a:bodyPr rot="0" spcFirstLastPara="0" vert="horz" wrap="square" lIns="75605" tIns="37802" rIns="75605" bIns="37802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510" indent="-283510">
              <a:lnSpc>
                <a:spcPct val="150000"/>
              </a:lnSpc>
              <a:buFont typeface="Arial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Use built-in functions to print out and summarise text1, and text2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639DAB-7D2F-5014-B6FB-5F9C551964EA}"/>
              </a:ext>
            </a:extLst>
          </p:cNvPr>
          <p:cNvSpPr txBox="1"/>
          <p:nvPr/>
        </p:nvSpPr>
        <p:spPr>
          <a:xfrm>
            <a:off x="330601" y="418385"/>
            <a:ext cx="4397957" cy="999672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/>
            <a:r>
              <a:rPr lang="en-GB" sz="6000" b="1" dirty="0">
                <a:solidFill>
                  <a:schemeClr val="bg1"/>
                </a:solidFill>
                <a:latin typeface="Verdana Pro Cond"/>
                <a:ea typeface="Calibri"/>
                <a:cs typeface="Calibri"/>
              </a:rPr>
              <a:t>Demo 1</a:t>
            </a:r>
            <a:endParaRPr lang="en-GB" sz="3200" dirty="0">
              <a:solidFill>
                <a:schemeClr val="bg1"/>
              </a:solidFill>
            </a:endParaRPr>
          </a:p>
        </p:txBody>
      </p:sp>
      <p:pic>
        <p:nvPicPr>
          <p:cNvPr id="2" name="Picture 2" descr="Natural Language Processing With Python's NLTK Package – Real Python">
            <a:extLst>
              <a:ext uri="{FF2B5EF4-FFF2-40B4-BE49-F238E27FC236}">
                <a16:creationId xmlns:a16="http://schemas.microsoft.com/office/drawing/2014/main" id="{448F4B23-5562-6A59-2D26-CAB93DDE7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094" y="1418057"/>
            <a:ext cx="4654591" cy="261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489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1C478C-6764-2D7D-6817-740E9B8E045D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0BA977-3EC7-8303-E44F-CDD21639D03A}"/>
              </a:ext>
            </a:extLst>
          </p:cNvPr>
          <p:cNvSpPr/>
          <p:nvPr/>
        </p:nvSpPr>
        <p:spPr>
          <a:xfrm>
            <a:off x="4182840" y="5292428"/>
            <a:ext cx="1714946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A2CEA0A6-0862-7EB2-A73D-F351F44D2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90" y="4463239"/>
            <a:ext cx="902334" cy="902334"/>
          </a:xfrm>
          <a:prstGeom prst="rect">
            <a:avLst/>
          </a:prstGeom>
        </p:spPr>
      </p:pic>
      <p:pic>
        <p:nvPicPr>
          <p:cNvPr id="6" name="Picture 5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B62FBAE1-CA37-9C59-FE58-0C0E255E5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89" y="230330"/>
            <a:ext cx="2618838" cy="513398"/>
          </a:xfrm>
          <a:prstGeom prst="rect">
            <a:avLst/>
          </a:prstGeom>
        </p:spPr>
      </p:pic>
      <p:pic>
        <p:nvPicPr>
          <p:cNvPr id="12" name="Picture 11" descr="A logo with text on it&#10;&#10;Description automatically generated">
            <a:extLst>
              <a:ext uri="{FF2B5EF4-FFF2-40B4-BE49-F238E27FC236}">
                <a16:creationId xmlns:a16="http://schemas.microsoft.com/office/drawing/2014/main" id="{A6738CCD-A498-433D-CF11-C7D459093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377" y="-84957"/>
            <a:ext cx="1252191" cy="1251478"/>
          </a:xfrm>
          <a:prstGeom prst="rect">
            <a:avLst/>
          </a:prstGeom>
        </p:spPr>
      </p:pic>
      <p:sp>
        <p:nvSpPr>
          <p:cNvPr id="16" name="TextBox 11">
            <a:extLst>
              <a:ext uri="{FF2B5EF4-FFF2-40B4-BE49-F238E27FC236}">
                <a16:creationId xmlns:a16="http://schemas.microsoft.com/office/drawing/2014/main" id="{83749741-F746-3870-9E75-964B32DB55A8}"/>
              </a:ext>
            </a:extLst>
          </p:cNvPr>
          <p:cNvSpPr txBox="1"/>
          <p:nvPr/>
        </p:nvSpPr>
        <p:spPr>
          <a:xfrm>
            <a:off x="361050" y="1018737"/>
            <a:ext cx="9385923" cy="3687844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46" b="1" dirty="0">
                <a:solidFill>
                  <a:srgbClr val="EB0E67"/>
                </a:solidFill>
                <a:latin typeface="Integral CF Bold"/>
                <a:ea typeface="Source Sans Pro"/>
              </a:rPr>
              <a:t>Tokenisation</a:t>
            </a:r>
          </a:p>
          <a:p>
            <a:endParaRPr lang="en-GB" sz="1654" dirty="0">
              <a:solidFill>
                <a:srgbClr val="002E5F"/>
              </a:solidFill>
              <a:latin typeface="Source Sans Pro"/>
              <a:ea typeface="Source Sans Pro"/>
            </a:endParaRPr>
          </a:p>
          <a:p>
            <a:pPr marL="236258" indent="-236258">
              <a:lnSpc>
                <a:spcPct val="120000"/>
              </a:lnSpc>
              <a:spcBef>
                <a:spcPts val="827"/>
              </a:spcBef>
              <a:buFont typeface="Arial"/>
              <a:buChar char="•"/>
            </a:pPr>
            <a:r>
              <a:rPr lang="en-GB" sz="1984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Tokenisation involves breaking down a piece of text into smaller units called tokens.</a:t>
            </a:r>
            <a:endParaRPr lang="en-GB" sz="1984" dirty="0">
              <a:solidFill>
                <a:srgbClr val="000000"/>
              </a:solidFill>
              <a:latin typeface="Source Sans Pro"/>
              <a:ea typeface="Source Sans Pro"/>
              <a:cs typeface="Calibri"/>
            </a:endParaRPr>
          </a:p>
          <a:p>
            <a:pPr marL="236258" indent="-236258">
              <a:lnSpc>
                <a:spcPct val="120000"/>
              </a:lnSpc>
              <a:spcBef>
                <a:spcPts val="827"/>
              </a:spcBef>
              <a:buFont typeface="Arial"/>
              <a:buChar char="•"/>
            </a:pPr>
            <a:r>
              <a:rPr lang="en-GB" sz="1984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Tokens can be individual words, sentences, or even characters, depending on the level of granularity desired.</a:t>
            </a:r>
            <a:endParaRPr lang="en-GB" sz="1984" dirty="0">
              <a:solidFill>
                <a:srgbClr val="000000"/>
              </a:solidFill>
              <a:latin typeface="Source Sans Pro"/>
              <a:ea typeface="Source Sans Pro"/>
              <a:cs typeface="Calibri"/>
            </a:endParaRPr>
          </a:p>
          <a:p>
            <a:pPr marL="236258" indent="-236258">
              <a:lnSpc>
                <a:spcPct val="120000"/>
              </a:lnSpc>
              <a:spcBef>
                <a:spcPts val="827"/>
              </a:spcBef>
              <a:buFont typeface="Arial"/>
              <a:buChar char="•"/>
            </a:pPr>
            <a:r>
              <a:rPr lang="en-GB" sz="1984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Tokenisation helps in standardizing and organizing text data, making it easier to analyse and process.</a:t>
            </a:r>
            <a:endParaRPr lang="en-GB" sz="1984" dirty="0">
              <a:solidFill>
                <a:srgbClr val="000000"/>
              </a:solidFill>
              <a:latin typeface="Source Sans Pro"/>
              <a:ea typeface="Source Sans Pro"/>
              <a:cs typeface="Calibri"/>
            </a:endParaRPr>
          </a:p>
          <a:p>
            <a:pPr marL="236258" indent="-236258">
              <a:lnSpc>
                <a:spcPct val="120000"/>
              </a:lnSpc>
              <a:spcBef>
                <a:spcPts val="827"/>
              </a:spcBef>
              <a:buFont typeface="Arial"/>
              <a:buChar char="•"/>
            </a:pPr>
            <a:r>
              <a:rPr lang="en-GB" sz="1984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Word-based tokenisation breaks down text into individual words, treating each word as a separate token.</a:t>
            </a:r>
            <a:endParaRPr lang="en-GB" sz="1984" dirty="0">
              <a:solidFill>
                <a:srgbClr val="000000"/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3333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ge of a book&#10;&#10;Description automatically generated">
            <a:extLst>
              <a:ext uri="{FF2B5EF4-FFF2-40B4-BE49-F238E27FC236}">
                <a16:creationId xmlns:a16="http://schemas.microsoft.com/office/drawing/2014/main" id="{B989BC7F-BE59-B622-35C6-1811F945E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968" y="571427"/>
            <a:ext cx="4468486" cy="61501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308137" y="1566516"/>
            <a:ext cx="4732175" cy="119004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We can use Python built-in functions such as</a:t>
            </a:r>
          </a:p>
          <a:p>
            <a:pPr lvl="1">
              <a:lnSpc>
                <a:spcPct val="150000"/>
              </a:lnSpc>
            </a:pPr>
            <a:r>
              <a:rPr lang="en-GB" sz="1654" b="1" dirty="0" err="1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len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(</a:t>
            </a:r>
            <a:r>
              <a:rPr lang="en-GB" sz="1654" b="1" dirty="0">
                <a:solidFill>
                  <a:srgbClr val="FFFF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text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set(</a:t>
            </a:r>
            <a:r>
              <a:rPr lang="en-GB" sz="1654" b="1" dirty="0">
                <a:solidFill>
                  <a:srgbClr val="FFFF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text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3984A-EB39-049C-132C-48B6FD0837D6}"/>
              </a:ext>
            </a:extLst>
          </p:cNvPr>
          <p:cNvSpPr txBox="1"/>
          <p:nvPr/>
        </p:nvSpPr>
        <p:spPr>
          <a:xfrm>
            <a:off x="42694" y="4914403"/>
            <a:ext cx="3395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2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Liberation Sans" pitchFamily="18"/>
                <a:ea typeface="DejaVu Sans" pitchFamily="2"/>
                <a:cs typeface="DejaVu Sans" pitchFamily="2"/>
              </a:rPr>
              <a:t>Reference: https://</a:t>
            </a:r>
            <a:r>
              <a:rPr lang="en-GB" sz="1200" b="0" i="0" u="none" strike="noStrike" kern="1200" cap="none" dirty="0" err="1">
                <a:ln>
                  <a:noFill/>
                </a:ln>
                <a:solidFill>
                  <a:schemeClr val="bg1"/>
                </a:solidFill>
                <a:latin typeface="Liberation Sans" pitchFamily="18"/>
                <a:ea typeface="DejaVu Sans" pitchFamily="2"/>
                <a:cs typeface="DejaVu Sans" pitchFamily="2"/>
              </a:rPr>
              <a:t>www.nltk.org</a:t>
            </a:r>
            <a:r>
              <a:rPr lang="en-GB" sz="12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Liberation Sans" pitchFamily="18"/>
                <a:ea typeface="DejaVu Sans" pitchFamily="2"/>
                <a:cs typeface="DejaVu Sans" pitchFamily="2"/>
              </a:rPr>
              <a:t>/book/ch01.html</a:t>
            </a:r>
          </a:p>
          <a:p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8085A3-ABD5-BE68-D086-F816EE78CB83}"/>
              </a:ext>
            </a:extLst>
          </p:cNvPr>
          <p:cNvSpPr txBox="1"/>
          <p:nvPr/>
        </p:nvSpPr>
        <p:spPr>
          <a:xfrm>
            <a:off x="5784131" y="4899082"/>
            <a:ext cx="426330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0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Liberation Sans" pitchFamily="18"/>
                <a:ea typeface="DejaVu Sans" pitchFamily="2"/>
                <a:cs typeface="DejaVu Sans" pitchFamily="2"/>
              </a:rPr>
              <a:t>Biblia Sacra by N/A - University of Edinburgh, United Kingdom - CC BY.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0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Liberation Sans" pitchFamily="18"/>
                <a:ea typeface="DejaVu Sans" pitchFamily="2"/>
                <a:cs typeface="DejaVu Sans" pitchFamily="2"/>
              </a:rPr>
              <a:t>https://</a:t>
            </a:r>
            <a:r>
              <a:rPr lang="en-GB" sz="1000" b="0" i="0" u="none" strike="noStrike" kern="1200" cap="none" dirty="0" err="1">
                <a:ln>
                  <a:noFill/>
                </a:ln>
                <a:solidFill>
                  <a:schemeClr val="bg1"/>
                </a:solidFill>
                <a:latin typeface="Liberation Sans" pitchFamily="18"/>
                <a:ea typeface="DejaVu Sans" pitchFamily="2"/>
                <a:cs typeface="DejaVu Sans" pitchFamily="2"/>
              </a:rPr>
              <a:t>www.europeana.eu</a:t>
            </a:r>
            <a:r>
              <a:rPr lang="en-GB" sz="10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Liberation Sans" pitchFamily="18"/>
                <a:ea typeface="DejaVu Sans" pitchFamily="2"/>
                <a:cs typeface="DejaVu Sans" pitchFamily="2"/>
              </a:rPr>
              <a:t>/item/9200261/BibliographicResource_3000058482943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ED87A7-963D-B08F-DBF9-06072DF25E89}"/>
              </a:ext>
            </a:extLst>
          </p:cNvPr>
          <p:cNvSpPr txBox="1"/>
          <p:nvPr/>
        </p:nvSpPr>
        <p:spPr>
          <a:xfrm>
            <a:off x="329135" y="731662"/>
            <a:ext cx="7707410" cy="56878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3200" b="1" dirty="0">
                <a:solidFill>
                  <a:srgbClr val="FE0E67"/>
                </a:solidFill>
                <a:latin typeface="Verdana Pro Cond"/>
                <a:cs typeface="Calibri"/>
              </a:rPr>
              <a:t>Getting to Know a Text</a:t>
            </a:r>
            <a:endParaRPr lang="en-GB" sz="1400" dirty="0">
              <a:solidFill>
                <a:srgbClr val="FE0E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542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5B9C5-2892-0DAC-6539-E96E6F6AA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391D48-3F5C-1D11-B471-3E1872054CEC}"/>
              </a:ext>
            </a:extLst>
          </p:cNvPr>
          <p:cNvSpPr/>
          <p:nvPr/>
        </p:nvSpPr>
        <p:spPr>
          <a:xfrm>
            <a:off x="0" y="99"/>
            <a:ext cx="5060156" cy="5670352"/>
          </a:xfrm>
          <a:prstGeom prst="rect">
            <a:avLst/>
          </a:prstGeom>
          <a:solidFill>
            <a:srgbClr val="EB0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baseline="-25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B8B9E8-D013-93EA-1D32-D458BD5F40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191" y="23702"/>
            <a:ext cx="1275434" cy="12754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18BF4E-0D09-FEA1-5A4D-C2509BA6DAA6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76C38E-9480-C6E1-9C1E-D48ADD2392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F7C9DCD-2929-9A7A-4939-8A286ED57771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EFA36C29-406A-EB29-1FA0-FF895C4EE7DE}"/>
              </a:ext>
            </a:extLst>
          </p:cNvPr>
          <p:cNvSpPr txBox="1"/>
          <p:nvPr/>
        </p:nvSpPr>
        <p:spPr>
          <a:xfrm>
            <a:off x="321659" y="1694189"/>
            <a:ext cx="4623567" cy="2777082"/>
          </a:xfrm>
          <a:prstGeom prst="rect">
            <a:avLst/>
          </a:prstGeom>
          <a:noFill/>
        </p:spPr>
        <p:txBody>
          <a:bodyPr rot="0" spcFirstLastPara="0" vert="horz" wrap="square" lIns="75605" tIns="37802" rIns="75605" bIns="37802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Calculate the following measures of text1 and text 2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length of vocabulary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lexical diversity </a:t>
            </a:r>
            <a:b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</a:b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(the number of tokens/the length of text)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08AE1D-B063-4167-EE13-EB17C74C54C0}"/>
              </a:ext>
            </a:extLst>
          </p:cNvPr>
          <p:cNvSpPr txBox="1"/>
          <p:nvPr/>
        </p:nvSpPr>
        <p:spPr>
          <a:xfrm>
            <a:off x="330601" y="418385"/>
            <a:ext cx="4397957" cy="999672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/>
            <a:r>
              <a:rPr lang="en-GB" sz="6000" b="1" dirty="0">
                <a:solidFill>
                  <a:schemeClr val="bg1"/>
                </a:solidFill>
                <a:latin typeface="Verdana Pro Cond"/>
                <a:ea typeface="Calibri"/>
                <a:cs typeface="Calibri"/>
              </a:rPr>
              <a:t>Demo 2</a:t>
            </a:r>
            <a:endParaRPr lang="en-GB" sz="3200" dirty="0">
              <a:solidFill>
                <a:schemeClr val="bg1"/>
              </a:solidFill>
            </a:endParaRPr>
          </a:p>
        </p:txBody>
      </p:sp>
      <p:pic>
        <p:nvPicPr>
          <p:cNvPr id="2" name="Picture 2" descr="Natural Language Processing With Python's NLTK Package – Real Python">
            <a:extLst>
              <a:ext uri="{FF2B5EF4-FFF2-40B4-BE49-F238E27FC236}">
                <a16:creationId xmlns:a16="http://schemas.microsoft.com/office/drawing/2014/main" id="{13AAFC23-DEA8-4232-BFB0-CFAAC8B72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094" y="1418057"/>
            <a:ext cx="4654591" cy="261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338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379007" y="1372351"/>
            <a:ext cx="8528308" cy="3090886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NLTK Text methods include:</a:t>
            </a:r>
          </a:p>
          <a:p>
            <a:pPr lvl="1">
              <a:lnSpc>
                <a:spcPct val="150000"/>
              </a:lnSpc>
            </a:pPr>
            <a:r>
              <a:rPr lang="en-GB" sz="1654" b="1" dirty="0" err="1">
                <a:solidFill>
                  <a:srgbClr val="00B0F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Text</a:t>
            </a:r>
            <a:r>
              <a:rPr lang="en-GB" sz="1654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.</a:t>
            </a:r>
            <a:r>
              <a:rPr lang="en-GB" sz="1654" b="1" dirty="0" err="1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concordance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(</a:t>
            </a:r>
            <a:r>
              <a:rPr lang="en-GB" sz="1654" b="1" dirty="0">
                <a:solidFill>
                  <a:srgbClr val="FFC0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"word"</a:t>
            </a:r>
            <a:r>
              <a:rPr lang="en-GB" sz="1654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,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 lines=20)</a:t>
            </a:r>
          </a:p>
          <a:p>
            <a:pPr lvl="1">
              <a:lnSpc>
                <a:spcPct val="150000"/>
              </a:lnSpc>
            </a:pPr>
            <a:r>
              <a:rPr lang="en-GB" sz="1654" b="1" dirty="0" err="1">
                <a:solidFill>
                  <a:srgbClr val="00B0F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Text</a:t>
            </a:r>
            <a:r>
              <a:rPr lang="en-GB" sz="1654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.</a:t>
            </a:r>
            <a:r>
              <a:rPr lang="en-GB" sz="1654" b="1" dirty="0" err="1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similar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(</a:t>
            </a:r>
            <a:r>
              <a:rPr lang="en-GB" sz="1654" b="1" dirty="0">
                <a:solidFill>
                  <a:srgbClr val="FFC0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"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word</a:t>
            </a:r>
            <a:r>
              <a:rPr lang="en-GB" sz="1654" b="1" dirty="0">
                <a:solidFill>
                  <a:srgbClr val="FFC0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"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GB" sz="1654" b="1" dirty="0" err="1">
                <a:solidFill>
                  <a:srgbClr val="00B0F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Text</a:t>
            </a:r>
            <a:r>
              <a:rPr lang="en-GB" sz="1654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.</a:t>
            </a:r>
            <a:r>
              <a:rPr lang="en-GB" sz="1654" b="1" dirty="0" err="1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common_contexts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(</a:t>
            </a:r>
            <a:r>
              <a:rPr lang="en-GB" sz="1654" b="1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[</a:t>
            </a:r>
            <a:r>
              <a:rPr lang="en-GB" sz="1654" b="1" dirty="0">
                <a:solidFill>
                  <a:srgbClr val="FFC0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"list"</a:t>
            </a:r>
            <a:r>
              <a:rPr lang="en-GB" sz="1654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,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 </a:t>
            </a:r>
            <a:r>
              <a:rPr lang="en-GB" sz="1654" b="1" dirty="0">
                <a:solidFill>
                  <a:srgbClr val="FFC0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"of"</a:t>
            </a:r>
            <a:r>
              <a:rPr lang="en-GB" sz="1654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,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 </a:t>
            </a:r>
            <a:r>
              <a:rPr lang="en-GB" sz="1654" b="1" dirty="0">
                <a:solidFill>
                  <a:srgbClr val="FFC0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"words"</a:t>
            </a:r>
            <a:r>
              <a:rPr lang="en-GB" sz="1654" b="1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]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GB" sz="1654" b="1" dirty="0" err="1">
                <a:solidFill>
                  <a:srgbClr val="00B0F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Text</a:t>
            </a:r>
            <a:r>
              <a:rPr lang="en-GB" sz="1654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.</a:t>
            </a:r>
            <a:r>
              <a:rPr lang="en-GB" sz="1654" b="1" dirty="0" err="1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dispersion_plot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(</a:t>
            </a:r>
            <a:r>
              <a:rPr lang="en-GB" sz="1654" b="1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[</a:t>
            </a:r>
            <a:r>
              <a:rPr lang="en-GB" sz="1654" b="1" dirty="0">
                <a:solidFill>
                  <a:srgbClr val="FFC0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"list"</a:t>
            </a:r>
            <a:r>
              <a:rPr lang="en-GB" sz="1654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,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 </a:t>
            </a:r>
            <a:r>
              <a:rPr lang="en-GB" sz="1654" b="1" dirty="0">
                <a:solidFill>
                  <a:srgbClr val="FFC0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"of"</a:t>
            </a:r>
            <a:r>
              <a:rPr lang="en-GB" sz="1654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,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 </a:t>
            </a:r>
            <a:r>
              <a:rPr lang="en-GB" sz="1654" b="1" dirty="0">
                <a:solidFill>
                  <a:srgbClr val="FFC0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"words"</a:t>
            </a:r>
            <a:r>
              <a:rPr lang="en-GB" sz="1654" b="1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]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)</a:t>
            </a:r>
          </a:p>
          <a:p>
            <a:pPr lvl="1">
              <a:lnSpc>
                <a:spcPct val="150000"/>
              </a:lnSpc>
            </a:pPr>
            <a:endParaRPr lang="en-GB" sz="1654" b="1" dirty="0">
              <a:solidFill>
                <a:schemeClr val="accent6">
                  <a:lumMod val="60000"/>
                  <a:lumOff val="40000"/>
                </a:schemeClr>
              </a:solidFill>
              <a:highlight>
                <a:srgbClr val="000000"/>
              </a:highlight>
              <a:latin typeface="Courier New" panose="02070309020205020404" pitchFamily="49" charset="0"/>
              <a:ea typeface="Source Sans Pro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01FDE8-7BCF-1FC6-85F4-CD974E78D1EA}"/>
              </a:ext>
            </a:extLst>
          </p:cNvPr>
          <p:cNvSpPr txBox="1"/>
          <p:nvPr/>
        </p:nvSpPr>
        <p:spPr>
          <a:xfrm>
            <a:off x="329135" y="731662"/>
            <a:ext cx="7707410" cy="56878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3200" b="1" dirty="0">
                <a:solidFill>
                  <a:srgbClr val="FE0E67"/>
                </a:solidFill>
                <a:latin typeface="Verdana Pro Cond"/>
                <a:cs typeface="Calibri"/>
              </a:rPr>
              <a:t>Getting to Know a Given Word in a Text </a:t>
            </a:r>
            <a:endParaRPr lang="en-GB" sz="1400" dirty="0">
              <a:solidFill>
                <a:srgbClr val="FE0E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46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BE21A-5244-A63B-DC94-4235B2940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C82118-2046-D7B5-DAE2-FC7996971CA4}"/>
              </a:ext>
            </a:extLst>
          </p:cNvPr>
          <p:cNvSpPr/>
          <p:nvPr/>
        </p:nvSpPr>
        <p:spPr>
          <a:xfrm>
            <a:off x="0" y="216976"/>
            <a:ext cx="5060156" cy="5670352"/>
          </a:xfrm>
          <a:prstGeom prst="rect">
            <a:avLst/>
          </a:prstGeom>
          <a:solidFill>
            <a:srgbClr val="EB0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baseline="-25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3938B4-CE53-91DE-803B-6C0939DFF0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191" y="23702"/>
            <a:ext cx="1275434" cy="12754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C4DCA71-EA36-96D4-0318-AADD76F9006A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C57F23-BAA0-24AC-E537-D38D65EA68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D43E8BB-021D-36AE-24B1-135913C647FB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B05D7A2A-E239-380F-AF8E-9ADD9865A195}"/>
              </a:ext>
            </a:extLst>
          </p:cNvPr>
          <p:cNvSpPr txBox="1"/>
          <p:nvPr/>
        </p:nvSpPr>
        <p:spPr>
          <a:xfrm>
            <a:off x="182940" y="1705141"/>
            <a:ext cx="4877216" cy="2319072"/>
          </a:xfrm>
          <a:prstGeom prst="rect">
            <a:avLst/>
          </a:prstGeom>
          <a:noFill/>
        </p:spPr>
        <p:txBody>
          <a:bodyPr rot="0" spcFirstLastPara="0" vert="horz" wrap="square" lIns="75605" tIns="37802" rIns="75605" bIns="37802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Get the context of a given word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Get similar words of a given word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Get the common context of a list of words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Plot the appearance of a given word across the document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1AB996-6FD5-CFF6-1BE1-19FD1B7F83AD}"/>
              </a:ext>
            </a:extLst>
          </p:cNvPr>
          <p:cNvSpPr txBox="1"/>
          <p:nvPr/>
        </p:nvSpPr>
        <p:spPr>
          <a:xfrm>
            <a:off x="330601" y="418385"/>
            <a:ext cx="4397957" cy="999672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/>
            <a:r>
              <a:rPr lang="en-GB" sz="6000" b="1" dirty="0">
                <a:solidFill>
                  <a:schemeClr val="bg1"/>
                </a:solidFill>
                <a:latin typeface="Verdana Pro Cond"/>
                <a:ea typeface="Calibri"/>
                <a:cs typeface="Calibri"/>
              </a:rPr>
              <a:t>Demo 3-4</a:t>
            </a:r>
            <a:endParaRPr lang="en-GB" sz="3200" dirty="0">
              <a:solidFill>
                <a:schemeClr val="bg1"/>
              </a:solidFill>
            </a:endParaRPr>
          </a:p>
        </p:txBody>
      </p:sp>
      <p:pic>
        <p:nvPicPr>
          <p:cNvPr id="2" name="Picture 2" descr="Natural Language Processing With Python's NLTK Package – Real Python">
            <a:extLst>
              <a:ext uri="{FF2B5EF4-FFF2-40B4-BE49-F238E27FC236}">
                <a16:creationId xmlns:a16="http://schemas.microsoft.com/office/drawing/2014/main" id="{4EB7F7A1-A17B-21DB-9E6F-A5B14F30A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094" y="1418057"/>
            <a:ext cx="4654591" cy="261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068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F3DA03-3417-B4FB-0468-3D205D657056}"/>
              </a:ext>
            </a:extLst>
          </p:cNvPr>
          <p:cNvSpPr txBox="1"/>
          <p:nvPr/>
        </p:nvSpPr>
        <p:spPr>
          <a:xfrm>
            <a:off x="757645" y="1555753"/>
            <a:ext cx="8743405" cy="277137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6000" b="1" dirty="0">
                <a:solidFill>
                  <a:srgbClr val="002E5F"/>
                </a:solidFill>
                <a:latin typeface="Verdana Pro Cond"/>
              </a:rPr>
              <a:t>Introduction to Text Analysis With Python</a:t>
            </a:r>
            <a:r>
              <a:rPr lang="en-GB" sz="7937" b="1" dirty="0">
                <a:solidFill>
                  <a:srgbClr val="002E5F"/>
                </a:solidFill>
                <a:latin typeface="Verdana Pro Cond"/>
              </a:rPr>
              <a:t> </a:t>
            </a:r>
          </a:p>
          <a:p>
            <a:endParaRPr lang="en-GB" sz="1488" b="1" dirty="0">
              <a:latin typeface="Verdana Pro Cond"/>
            </a:endParaRPr>
          </a:p>
          <a:p>
            <a:r>
              <a:rPr lang="en-GB" sz="1488" b="1" dirty="0">
                <a:latin typeface="Verdana Pro Cond"/>
              </a:rPr>
              <a:t>16 &amp; 25 Feb 2026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17C33B-B849-A11D-C75F-84E0C3307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92" y="438446"/>
            <a:ext cx="3168339" cy="623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991A52-A91E-F83D-B4B5-323F1A3162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982" y="385835"/>
            <a:ext cx="510630" cy="51063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C2862-A5FE-1A2E-B9D8-E302C5C52151}"/>
              </a:ext>
            </a:extLst>
          </p:cNvPr>
          <p:cNvSpPr/>
          <p:nvPr/>
        </p:nvSpPr>
        <p:spPr>
          <a:xfrm>
            <a:off x="749718" y="4495334"/>
            <a:ext cx="6443555" cy="550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Instructor: Joy Lan</a:t>
            </a: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Adapted from materials made by Xandra Dave Cochran</a:t>
            </a:r>
          </a:p>
        </p:txBody>
      </p:sp>
    </p:spTree>
    <p:extLst>
      <p:ext uri="{BB962C8B-B14F-4D97-AF65-F5344CB8AC3E}">
        <p14:creationId xmlns:p14="http://schemas.microsoft.com/office/powerpoint/2010/main" val="3392694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0FFE4-727B-BB73-7B96-B2382432E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3EF96F-F54A-BACA-B220-C3B018F136DF}"/>
              </a:ext>
            </a:extLst>
          </p:cNvPr>
          <p:cNvSpPr/>
          <p:nvPr/>
        </p:nvSpPr>
        <p:spPr>
          <a:xfrm>
            <a:off x="0" y="216976"/>
            <a:ext cx="5060156" cy="5670352"/>
          </a:xfrm>
          <a:prstGeom prst="rect">
            <a:avLst/>
          </a:prstGeom>
          <a:solidFill>
            <a:srgbClr val="EB0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baseline="-25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1C8C63-4126-F9E1-CA04-097BBEAB4D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191" y="23702"/>
            <a:ext cx="1275434" cy="12754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B0856A-AF78-1FC0-4FCE-BE3BE9C8374E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7BDE5E-BBEA-43C8-3B57-175E7315F3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150391-A00F-C937-13C1-44755BE3F65D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DDCF3526-8310-8D87-F2C9-8506BDB03617}"/>
              </a:ext>
            </a:extLst>
          </p:cNvPr>
          <p:cNvSpPr txBox="1"/>
          <p:nvPr/>
        </p:nvSpPr>
        <p:spPr>
          <a:xfrm>
            <a:off x="182940" y="1705141"/>
            <a:ext cx="4877216" cy="1861062"/>
          </a:xfrm>
          <a:prstGeom prst="rect">
            <a:avLst/>
          </a:prstGeom>
          <a:noFill/>
        </p:spPr>
        <p:txBody>
          <a:bodyPr rot="0" spcFirstLastPara="0" vert="horz" wrap="square" lIns="75605" tIns="37802" rIns="75605" bIns="37802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Using context of words and similar words to gain insight to the the relation between given words. (ex. good, opinion)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Bigram and N-gram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088563-BE70-F419-F127-1170679A1046}"/>
              </a:ext>
            </a:extLst>
          </p:cNvPr>
          <p:cNvSpPr txBox="1"/>
          <p:nvPr/>
        </p:nvSpPr>
        <p:spPr>
          <a:xfrm>
            <a:off x="330601" y="418385"/>
            <a:ext cx="4397957" cy="999672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/>
            <a:r>
              <a:rPr lang="en-GB" sz="6000" b="1" dirty="0">
                <a:solidFill>
                  <a:schemeClr val="bg1"/>
                </a:solidFill>
                <a:latin typeface="Verdana Pro Cond"/>
                <a:ea typeface="Calibri"/>
                <a:cs typeface="Calibri"/>
              </a:rPr>
              <a:t>Demo 5</a:t>
            </a:r>
            <a:endParaRPr lang="en-GB" sz="3200" dirty="0">
              <a:solidFill>
                <a:schemeClr val="bg1"/>
              </a:solidFill>
            </a:endParaRPr>
          </a:p>
        </p:txBody>
      </p:sp>
      <p:pic>
        <p:nvPicPr>
          <p:cNvPr id="2" name="Picture 2" descr="Natural Language Processing With Python's NLTK Package – Real Python">
            <a:extLst>
              <a:ext uri="{FF2B5EF4-FFF2-40B4-BE49-F238E27FC236}">
                <a16:creationId xmlns:a16="http://schemas.microsoft.com/office/drawing/2014/main" id="{3116E2AC-B85D-19CE-82AC-12300A493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094" y="1418057"/>
            <a:ext cx="4654591" cy="261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794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E8DB1-393D-439C-3123-31DDBC316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-up of a person&#10;&#10;Description automatically generated">
            <a:extLst>
              <a:ext uri="{FF2B5EF4-FFF2-40B4-BE49-F238E27FC236}">
                <a16:creationId xmlns:a16="http://schemas.microsoft.com/office/drawing/2014/main" id="{965D6319-56BD-57CB-D991-73CC7F618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8"/>
            <a:ext cx="10080625" cy="56703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B70BDAC-D3BC-2B81-5B2A-9EB2401B4AA7}"/>
              </a:ext>
            </a:extLst>
          </p:cNvPr>
          <p:cNvSpPr/>
          <p:nvPr/>
        </p:nvSpPr>
        <p:spPr>
          <a:xfrm>
            <a:off x="212940" y="1846659"/>
            <a:ext cx="9654742" cy="2263711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err="1">
                <a:solidFill>
                  <a:schemeClr val="bg1"/>
                </a:solidFill>
                <a:latin typeface="Arial Black" panose="020B0604020202020204" pitchFamily="34" charset="0"/>
                <a:ea typeface="Verdana" panose="020B0604030504040204" pitchFamily="34" charset="0"/>
                <a:cs typeface="Arial Black" panose="020B0604020202020204" pitchFamily="34" charset="0"/>
              </a:rPr>
              <a:t>Customise</a:t>
            </a:r>
            <a:r>
              <a:rPr lang="en-US" sz="4800" b="1" dirty="0">
                <a:solidFill>
                  <a:schemeClr val="bg1"/>
                </a:solidFill>
                <a:latin typeface="Arial Black" panose="020B0604020202020204" pitchFamily="34" charset="0"/>
                <a:ea typeface="Verdana" panose="020B0604030504040204" pitchFamily="34" charset="0"/>
                <a:cs typeface="Arial Black" panose="020B0604020202020204" pitchFamily="34" charset="0"/>
              </a:rPr>
              <a:t> Tokenization</a:t>
            </a:r>
          </a:p>
        </p:txBody>
      </p:sp>
    </p:spTree>
    <p:extLst>
      <p:ext uri="{BB962C8B-B14F-4D97-AF65-F5344CB8AC3E}">
        <p14:creationId xmlns:p14="http://schemas.microsoft.com/office/powerpoint/2010/main" val="3851350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286641" y="1320550"/>
            <a:ext cx="9650888" cy="3854556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Text cleaning and pre-processing: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remove unwanted characters (https:// , emojis, etc.)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Normalisation: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Lowercasing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Stemming and lemmatizing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Stopword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 removal: remove words that don’t add meaning to the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Tokenization: split documents into words/punctuation, or sentences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POS Tagging (Part-of-Speech Tagging): assigns grammatical labels to each token.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Bigram, N-gram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455B0E-9B3B-C000-52DB-B810770785D0}"/>
              </a:ext>
            </a:extLst>
          </p:cNvPr>
          <p:cNvSpPr txBox="1"/>
          <p:nvPr/>
        </p:nvSpPr>
        <p:spPr>
          <a:xfrm>
            <a:off x="329135" y="634444"/>
            <a:ext cx="7707410" cy="56878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3200" b="1" dirty="0">
                <a:solidFill>
                  <a:srgbClr val="FE0E67"/>
                </a:solidFill>
                <a:latin typeface="Verdana Pro Cond"/>
                <a:cs typeface="Calibri"/>
              </a:rPr>
              <a:t>Text Cleaning and Pre-processing</a:t>
            </a:r>
          </a:p>
        </p:txBody>
      </p:sp>
    </p:spTree>
    <p:extLst>
      <p:ext uri="{BB962C8B-B14F-4D97-AF65-F5344CB8AC3E}">
        <p14:creationId xmlns:p14="http://schemas.microsoft.com/office/powerpoint/2010/main" val="123160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E1590-90C4-D35E-0093-F9267F383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difference between Stemming and lemmatization_11zon.webp">
            <a:extLst>
              <a:ext uri="{FF2B5EF4-FFF2-40B4-BE49-F238E27FC236}">
                <a16:creationId xmlns:a16="http://schemas.microsoft.com/office/drawing/2014/main" id="{59D27601-3EC5-1767-EC86-BBDB37F174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" t="26635" r="1676" b="11108"/>
          <a:stretch/>
        </p:blipFill>
        <p:spPr bwMode="auto">
          <a:xfrm>
            <a:off x="1112331" y="1386205"/>
            <a:ext cx="7796680" cy="317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9987812-108B-DAF9-43BD-590B0244C4DD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1C6BD1E-44FB-78E6-31C7-CC00074050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90" y="4463239"/>
            <a:ext cx="902334" cy="9023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273592-4408-F498-7ECA-11CAC431E444}"/>
              </a:ext>
            </a:extLst>
          </p:cNvPr>
          <p:cNvSpPr/>
          <p:nvPr/>
        </p:nvSpPr>
        <p:spPr>
          <a:xfrm>
            <a:off x="4182840" y="5292428"/>
            <a:ext cx="1714946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4" name="Picture 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70816CD7-9DE1-9F38-7210-65D2EBBD6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89" y="230330"/>
            <a:ext cx="2618838" cy="513398"/>
          </a:xfrm>
          <a:prstGeom prst="rect">
            <a:avLst/>
          </a:prstGeom>
        </p:spPr>
      </p:pic>
      <p:pic>
        <p:nvPicPr>
          <p:cNvPr id="11" name="Picture 10" descr="A logo with text on it&#10;&#10;Description automatically generated">
            <a:extLst>
              <a:ext uri="{FF2B5EF4-FFF2-40B4-BE49-F238E27FC236}">
                <a16:creationId xmlns:a16="http://schemas.microsoft.com/office/drawing/2014/main" id="{AC9D8BE2-EDF5-27BF-D8F6-5C994C293A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6377" y="-84957"/>
            <a:ext cx="1252191" cy="1251478"/>
          </a:xfrm>
          <a:prstGeom prst="rect">
            <a:avLst/>
          </a:prstGeom>
        </p:spPr>
      </p:pic>
      <p:pic>
        <p:nvPicPr>
          <p:cNvPr id="12" name="Picture 6" descr="difference between Stemming and lemmatization_11zon.webp">
            <a:extLst>
              <a:ext uri="{FF2B5EF4-FFF2-40B4-BE49-F238E27FC236}">
                <a16:creationId xmlns:a16="http://schemas.microsoft.com/office/drawing/2014/main" id="{21DD404B-34CD-752C-9DE0-E3B7C7BC31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5" t="85981" r="62252" b="-1168"/>
          <a:stretch/>
        </p:blipFill>
        <p:spPr bwMode="auto">
          <a:xfrm>
            <a:off x="1130645" y="3892372"/>
            <a:ext cx="3045762" cy="774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379155-F602-73E4-B79A-FB0B3000B41F}"/>
              </a:ext>
            </a:extLst>
          </p:cNvPr>
          <p:cNvSpPr txBox="1"/>
          <p:nvPr/>
        </p:nvSpPr>
        <p:spPr>
          <a:xfrm>
            <a:off x="529433" y="873889"/>
            <a:ext cx="7707410" cy="585264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3200" b="1" dirty="0">
                <a:solidFill>
                  <a:srgbClr val="FE0E67"/>
                </a:solidFill>
                <a:latin typeface="Verdana Pro Cond"/>
                <a:cs typeface="Calibri"/>
              </a:rPr>
              <a:t>Stemming &amp; Lemmatization</a:t>
            </a:r>
            <a:endParaRPr lang="en-GB" sz="1400" dirty="0">
              <a:solidFill>
                <a:srgbClr val="FE0E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430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5287B-8D14-E0B8-0917-E7011BE01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26786B-433B-3F67-F50A-436736271170}"/>
              </a:ext>
            </a:extLst>
          </p:cNvPr>
          <p:cNvSpPr/>
          <p:nvPr/>
        </p:nvSpPr>
        <p:spPr>
          <a:xfrm>
            <a:off x="0" y="216976"/>
            <a:ext cx="5060156" cy="5670352"/>
          </a:xfrm>
          <a:prstGeom prst="rect">
            <a:avLst/>
          </a:prstGeom>
          <a:solidFill>
            <a:srgbClr val="EB0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baseline="-25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3C3978-3BF8-D7DA-6929-A1A32D1355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191" y="23702"/>
            <a:ext cx="1275434" cy="12754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5B8C57F-B8A3-3FFB-6C73-6709382232DF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1D2DB9-8A0C-62DE-DD15-28812BD341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09903D-8A3D-874F-0E20-93104B859C0C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AEAEF333-D019-9B5F-09EC-55A29A5592C5}"/>
              </a:ext>
            </a:extLst>
          </p:cNvPr>
          <p:cNvSpPr txBox="1"/>
          <p:nvPr/>
        </p:nvSpPr>
        <p:spPr>
          <a:xfrm>
            <a:off x="182940" y="1705141"/>
            <a:ext cx="4877216" cy="1403052"/>
          </a:xfrm>
          <a:prstGeom prst="rect">
            <a:avLst/>
          </a:prstGeom>
          <a:noFill/>
        </p:spPr>
        <p:txBody>
          <a:bodyPr rot="0" spcFirstLastPara="0" vert="horz" wrap="square" lIns="75605" tIns="37802" rIns="75605" bIns="37802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Use word and sentence tokenizers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Normalise text using </a:t>
            </a:r>
            <a:r>
              <a:rPr lang="en-GB" sz="1984" dirty="0" err="1">
                <a:solidFill>
                  <a:schemeClr val="bg1"/>
                </a:solidFill>
                <a:ea typeface="Calibri"/>
                <a:cs typeface="Calibri"/>
              </a:rPr>
              <a:t>word.lower</a:t>
            </a: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()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Stemming and Lemmatisation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22D21D-6A7D-9C0B-D528-2CC95ED80F16}"/>
              </a:ext>
            </a:extLst>
          </p:cNvPr>
          <p:cNvSpPr txBox="1"/>
          <p:nvPr/>
        </p:nvSpPr>
        <p:spPr>
          <a:xfrm>
            <a:off x="330601" y="418385"/>
            <a:ext cx="4397957" cy="999672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/>
            <a:r>
              <a:rPr lang="en-GB" sz="6000" b="1" dirty="0">
                <a:solidFill>
                  <a:schemeClr val="bg1"/>
                </a:solidFill>
                <a:latin typeface="Verdana Pro Cond"/>
                <a:ea typeface="Calibri"/>
                <a:cs typeface="Calibri"/>
              </a:rPr>
              <a:t>Demo 6</a:t>
            </a:r>
            <a:endParaRPr lang="en-GB" sz="3200" dirty="0">
              <a:solidFill>
                <a:schemeClr val="bg1"/>
              </a:solidFill>
            </a:endParaRPr>
          </a:p>
        </p:txBody>
      </p:sp>
      <p:pic>
        <p:nvPicPr>
          <p:cNvPr id="2" name="Picture 2" descr="Natural Language Processing With Python's NLTK Package – Real Python">
            <a:extLst>
              <a:ext uri="{FF2B5EF4-FFF2-40B4-BE49-F238E27FC236}">
                <a16:creationId xmlns:a16="http://schemas.microsoft.com/office/drawing/2014/main" id="{3EA95BAD-49D5-9FBB-7FB3-5C2D11245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094" y="1418057"/>
            <a:ext cx="4654591" cy="261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7214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C010E99-158D-F345-F633-4FAFA62E96B2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2DABC94-8840-0344-D318-EE5FCF7E8B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90" y="4463239"/>
            <a:ext cx="902334" cy="9023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4EA484B-7299-453F-9BDC-357006CFFA55}"/>
              </a:ext>
            </a:extLst>
          </p:cNvPr>
          <p:cNvSpPr/>
          <p:nvPr/>
        </p:nvSpPr>
        <p:spPr>
          <a:xfrm>
            <a:off x="4182840" y="5292428"/>
            <a:ext cx="1714946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4" name="Picture 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B9FB37A4-1E4B-71F6-90FE-3FC11F5E1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89" y="230330"/>
            <a:ext cx="2618838" cy="513398"/>
          </a:xfrm>
          <a:prstGeom prst="rect">
            <a:avLst/>
          </a:prstGeom>
        </p:spPr>
      </p:pic>
      <p:pic>
        <p:nvPicPr>
          <p:cNvPr id="11" name="Picture 10" descr="A logo with text on it&#10;&#10;Description automatically generated">
            <a:extLst>
              <a:ext uri="{FF2B5EF4-FFF2-40B4-BE49-F238E27FC236}">
                <a16:creationId xmlns:a16="http://schemas.microsoft.com/office/drawing/2014/main" id="{A59814A0-0C72-361A-2D64-402CFB9E3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377" y="-84957"/>
            <a:ext cx="1252191" cy="12514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77371B-A331-9920-732B-BDEAD2B9EF75}"/>
              </a:ext>
            </a:extLst>
          </p:cNvPr>
          <p:cNvSpPr txBox="1"/>
          <p:nvPr/>
        </p:nvSpPr>
        <p:spPr>
          <a:xfrm>
            <a:off x="529433" y="873889"/>
            <a:ext cx="7707410" cy="585264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3200" b="1" dirty="0" err="1">
                <a:solidFill>
                  <a:srgbClr val="FE0E67"/>
                </a:solidFill>
                <a:latin typeface="Verdana Pro Cond"/>
                <a:cs typeface="Calibri"/>
              </a:rPr>
              <a:t>Stopwords</a:t>
            </a:r>
            <a:endParaRPr lang="en-GB" sz="1400" dirty="0">
              <a:solidFill>
                <a:srgbClr val="FE0E67"/>
              </a:solidFill>
            </a:endParaRP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E0948E73-60AE-6839-D342-DA39A68EE90B}"/>
              </a:ext>
            </a:extLst>
          </p:cNvPr>
          <p:cNvSpPr txBox="1"/>
          <p:nvPr/>
        </p:nvSpPr>
        <p:spPr>
          <a:xfrm>
            <a:off x="529433" y="1709423"/>
            <a:ext cx="9385923" cy="1184723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6258" indent="-236258">
              <a:spcBef>
                <a:spcPts val="827"/>
              </a:spcBef>
              <a:spcAft>
                <a:spcPts val="661"/>
              </a:spcAft>
              <a:buFont typeface="Arial"/>
              <a:buChar char="•"/>
            </a:pPr>
            <a:r>
              <a:rPr lang="en-GB" sz="1984" dirty="0" err="1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Stopwords</a:t>
            </a:r>
            <a:r>
              <a:rPr lang="en-GB" sz="1984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 include words like “a,” “the,” “of,” “an” that don’t add meaning to the dataset.</a:t>
            </a:r>
          </a:p>
          <a:p>
            <a:pPr marL="236258" indent="-236258">
              <a:spcBef>
                <a:spcPts val="827"/>
              </a:spcBef>
              <a:spcAft>
                <a:spcPts val="661"/>
              </a:spcAft>
              <a:buFont typeface="Arial"/>
              <a:buChar char="•"/>
            </a:pPr>
            <a:r>
              <a:rPr lang="en-GB" sz="1984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I am going to the shop. -&gt; “I”,  “going”,  “shop”</a:t>
            </a:r>
          </a:p>
        </p:txBody>
      </p:sp>
    </p:spTree>
    <p:extLst>
      <p:ext uri="{BB962C8B-B14F-4D97-AF65-F5344CB8AC3E}">
        <p14:creationId xmlns:p14="http://schemas.microsoft.com/office/powerpoint/2010/main" val="2321040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C9FC1-F655-F295-DF84-44ACAB8AB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29DF8B-1175-CC70-19F9-F8D3111816E7}"/>
              </a:ext>
            </a:extLst>
          </p:cNvPr>
          <p:cNvSpPr/>
          <p:nvPr/>
        </p:nvSpPr>
        <p:spPr>
          <a:xfrm>
            <a:off x="0" y="216976"/>
            <a:ext cx="5060156" cy="5670352"/>
          </a:xfrm>
          <a:prstGeom prst="rect">
            <a:avLst/>
          </a:prstGeom>
          <a:solidFill>
            <a:srgbClr val="EB0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baseline="-25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4C55D1-49E3-7522-590A-257E37C906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191" y="23702"/>
            <a:ext cx="1275434" cy="12754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6B68C61-4E2E-F3BD-D3A1-659F4C65AB58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4DEA8E-D3E9-F6AB-7E86-759169229F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85287C-2BB0-3A6F-35ED-71B8396EDBDC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F7F08BDA-085F-F76E-704E-ABDF93100D47}"/>
              </a:ext>
            </a:extLst>
          </p:cNvPr>
          <p:cNvSpPr txBox="1"/>
          <p:nvPr/>
        </p:nvSpPr>
        <p:spPr>
          <a:xfrm>
            <a:off x="182940" y="1705141"/>
            <a:ext cx="4877216" cy="487032"/>
          </a:xfrm>
          <a:prstGeom prst="rect">
            <a:avLst/>
          </a:prstGeom>
          <a:noFill/>
        </p:spPr>
        <p:txBody>
          <a:bodyPr rot="0" spcFirstLastPara="0" vert="horz" wrap="square" lIns="75605" tIns="37802" rIns="75605" bIns="37802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Apply </a:t>
            </a:r>
            <a:r>
              <a:rPr lang="en-GB" sz="1984" dirty="0" err="1">
                <a:solidFill>
                  <a:schemeClr val="bg1"/>
                </a:solidFill>
                <a:ea typeface="Calibri"/>
                <a:cs typeface="Calibri"/>
              </a:rPr>
              <a:t>stopword</a:t>
            </a: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 removal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96A9BB-AAE6-C174-2886-839C91BEB28E}"/>
              </a:ext>
            </a:extLst>
          </p:cNvPr>
          <p:cNvSpPr txBox="1"/>
          <p:nvPr/>
        </p:nvSpPr>
        <p:spPr>
          <a:xfrm>
            <a:off x="330601" y="418385"/>
            <a:ext cx="4397957" cy="999672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/>
            <a:r>
              <a:rPr lang="en-GB" sz="6000" b="1" dirty="0">
                <a:solidFill>
                  <a:schemeClr val="bg1"/>
                </a:solidFill>
                <a:latin typeface="Verdana Pro Cond"/>
                <a:ea typeface="Calibri"/>
                <a:cs typeface="Calibri"/>
              </a:rPr>
              <a:t>Demo 7</a:t>
            </a:r>
            <a:endParaRPr lang="en-GB" sz="3200" dirty="0">
              <a:solidFill>
                <a:schemeClr val="bg1"/>
              </a:solidFill>
            </a:endParaRPr>
          </a:p>
        </p:txBody>
      </p:sp>
      <p:pic>
        <p:nvPicPr>
          <p:cNvPr id="2" name="Picture 2" descr="Natural Language Processing With Python's NLTK Package – Real Python">
            <a:extLst>
              <a:ext uri="{FF2B5EF4-FFF2-40B4-BE49-F238E27FC236}">
                <a16:creationId xmlns:a16="http://schemas.microsoft.com/office/drawing/2014/main" id="{1E49806F-5E42-ED6B-ADD9-8F2E1AD6D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094" y="1418057"/>
            <a:ext cx="4654591" cy="261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055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ay be an image of studying">
            <a:extLst>
              <a:ext uri="{FF2B5EF4-FFF2-40B4-BE49-F238E27FC236}">
                <a16:creationId xmlns:a16="http://schemas.microsoft.com/office/drawing/2014/main" id="{748448C4-825D-6804-E5F9-8D71D9371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1" y="-1"/>
            <a:ext cx="5040313" cy="625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7"/>
            <a:ext cx="4079901" cy="4656058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Finding Text Sources</a:t>
            </a:r>
            <a:endParaRPr lang="en-GB" sz="1654" dirty="0">
              <a:solidFill>
                <a:srgbClr val="FE0E67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Libraries - NLS Data Foundry (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data.nls.uk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Project Gutenberg (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gutenberg.org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Hathi Trust Digital Library (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hathitrust.org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Websites - Internet Archive (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archive.org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)'s 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Wayback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 Machine, UK Web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archive (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webarchive.org.uk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Newspaper archives (universities often subscribe to them!)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24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ay be an image of studying">
            <a:extLst>
              <a:ext uri="{FF2B5EF4-FFF2-40B4-BE49-F238E27FC236}">
                <a16:creationId xmlns:a16="http://schemas.microsoft.com/office/drawing/2014/main" id="{748448C4-825D-6804-E5F9-8D71D9371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1" y="-1"/>
            <a:ext cx="5040313" cy="625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7"/>
            <a:ext cx="4079901" cy="4274223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Research with NLTK</a:t>
            </a:r>
            <a:endParaRPr lang="en-GB" sz="1654" dirty="0">
              <a:solidFill>
                <a:srgbClr val="FE0E67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Who is named in a text?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What places are named in a text?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FE0E67"/>
                </a:solidFill>
                <a:latin typeface="Source Sans Pro"/>
                <a:ea typeface="Source Sans Pro"/>
              </a:rPr>
              <a:t>Chunking and Named Entity Recognition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How does the vocabulary of an author change over time?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FE0E67"/>
                </a:solidFill>
                <a:latin typeface="Source Sans Pro"/>
                <a:ea typeface="Source Sans Pro"/>
              </a:rPr>
              <a:t>Lexical Diversity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72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ay be an image of studying">
            <a:extLst>
              <a:ext uri="{FF2B5EF4-FFF2-40B4-BE49-F238E27FC236}">
                <a16:creationId xmlns:a16="http://schemas.microsoft.com/office/drawing/2014/main" id="{748448C4-825D-6804-E5F9-8D71D9371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1" y="-1"/>
            <a:ext cx="5040313" cy="625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7"/>
            <a:ext cx="4079901" cy="5419728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FE0E67"/>
              </a:solidFill>
              <a:latin typeface="Integral CF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Research with NLTK</a:t>
            </a:r>
            <a:endParaRPr lang="en-GB" sz="1654" dirty="0">
              <a:solidFill>
                <a:srgbClr val="FE0E67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What are the common themes throughout a corpus?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FE0E67"/>
                </a:solidFill>
                <a:latin typeface="Source Sans Pro"/>
                <a:ea typeface="Source Sans Pro"/>
              </a:rPr>
              <a:t>Topic </a:t>
            </a:r>
            <a:r>
              <a:rPr lang="en-GB" sz="1654" dirty="0" err="1">
                <a:solidFill>
                  <a:srgbClr val="FE0E67"/>
                </a:solidFill>
                <a:latin typeface="Source Sans Pro"/>
                <a:ea typeface="Source Sans Pro"/>
              </a:rPr>
              <a:t>Modeling</a:t>
            </a:r>
            <a:endParaRPr lang="en-GB" sz="1654" dirty="0">
              <a:solidFill>
                <a:srgbClr val="FE0E67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What attitudes are expressed in a corpus?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FE0E67"/>
                </a:solidFill>
                <a:latin typeface="Source Sans Pro"/>
                <a:ea typeface="Source Sans Pro"/>
              </a:rPr>
              <a:t>Sentiment Analysis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What words occur near each other throughout a corpus?  How does the meaning of a word change over time?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FE0E67"/>
                </a:solidFill>
                <a:latin typeface="Source Sans Pro"/>
                <a:ea typeface="Source Sans Pro"/>
              </a:rPr>
              <a:t>Word Embeddings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42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letter&#10;&#10;Description automatically generated">
            <a:extLst>
              <a:ext uri="{FF2B5EF4-FFF2-40B4-BE49-F238E27FC236}">
                <a16:creationId xmlns:a16="http://schemas.microsoft.com/office/drawing/2014/main" id="{8E827442-9565-B64C-5DAD-E18569DC09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6" t="13086" r="6388" b="20468"/>
          <a:stretch/>
        </p:blipFill>
        <p:spPr>
          <a:xfrm>
            <a:off x="5040312" y="0"/>
            <a:ext cx="5040313" cy="49954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0FE0C8-FF00-46F2-E30E-2FFECBACEC28}"/>
              </a:ext>
            </a:extLst>
          </p:cNvPr>
          <p:cNvSpPr txBox="1"/>
          <p:nvPr/>
        </p:nvSpPr>
        <p:spPr>
          <a:xfrm>
            <a:off x="491692" y="959262"/>
            <a:ext cx="3586797" cy="48350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2646" b="1" dirty="0">
                <a:solidFill>
                  <a:srgbClr val="002E5F"/>
                </a:solidFill>
                <a:latin typeface="Verdana Pro Cond Black"/>
                <a:ea typeface="Calibri"/>
                <a:cs typeface="Calibri"/>
              </a:rPr>
              <a:t>Course Topic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12EAB7-7C88-8E02-12A6-0CDE1A36F0A7}"/>
              </a:ext>
            </a:extLst>
          </p:cNvPr>
          <p:cNvSpPr txBox="1"/>
          <p:nvPr/>
        </p:nvSpPr>
        <p:spPr>
          <a:xfrm>
            <a:off x="491692" y="1699337"/>
            <a:ext cx="4385108" cy="1181710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Analysing unstructured data with Python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Natural Language Toolkit (NLTK)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Regular Expressions</a:t>
            </a:r>
          </a:p>
        </p:txBody>
      </p:sp>
    </p:spTree>
    <p:extLst>
      <p:ext uri="{BB962C8B-B14F-4D97-AF65-F5344CB8AC3E}">
        <p14:creationId xmlns:p14="http://schemas.microsoft.com/office/powerpoint/2010/main" val="15900523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letter&#10;&#10;Description automatically generated">
            <a:extLst>
              <a:ext uri="{FF2B5EF4-FFF2-40B4-BE49-F238E27FC236}">
                <a16:creationId xmlns:a16="http://schemas.microsoft.com/office/drawing/2014/main" id="{70FB4340-6BD0-49E9-042E-C3F06138BD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6" t="13086" r="6388" b="20468"/>
          <a:stretch/>
        </p:blipFill>
        <p:spPr>
          <a:xfrm>
            <a:off x="5083443" y="604435"/>
            <a:ext cx="4997181" cy="50661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7"/>
            <a:ext cx="9277228" cy="4656058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Next Week</a:t>
            </a:r>
            <a:endParaRPr lang="en-GB" sz="1654" dirty="0">
              <a:solidFill>
                <a:srgbClr val="FE0E67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Research with NLTK on a corpus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NLTK with pandas (for tabular data)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NLTK with Altair (for data visualization)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Regular Expression practice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Cleaning messy text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Resources for more text analysis practice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594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-up of a person&#10;&#10;Description automatically generated">
            <a:extLst>
              <a:ext uri="{FF2B5EF4-FFF2-40B4-BE49-F238E27FC236}">
                <a16:creationId xmlns:a16="http://schemas.microsoft.com/office/drawing/2014/main" id="{ACA4CB33-E563-290F-01DB-0F754F38A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8"/>
            <a:ext cx="10080625" cy="56703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F8639DD-EE0B-86A1-D2DC-1CFCD45E9667}"/>
              </a:ext>
            </a:extLst>
          </p:cNvPr>
          <p:cNvSpPr/>
          <p:nvPr/>
        </p:nvSpPr>
        <p:spPr>
          <a:xfrm>
            <a:off x="853186" y="1482671"/>
            <a:ext cx="8374250" cy="1110712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 Black" panose="020B0604020202020204" pitchFamily="34" charset="0"/>
                <a:ea typeface="Verdana" panose="020B0604030504040204" pitchFamily="34" charset="0"/>
                <a:cs typeface="Arial Black" panose="020B0604020202020204" pitchFamily="34" charset="0"/>
              </a:rPr>
              <a:t>Thanks Everyone!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AFA84A-8D67-1D57-4BAB-4AE81C7D30FE}"/>
              </a:ext>
            </a:extLst>
          </p:cNvPr>
          <p:cNvSpPr/>
          <p:nvPr/>
        </p:nvSpPr>
        <p:spPr>
          <a:xfrm>
            <a:off x="853186" y="2965144"/>
            <a:ext cx="8374250" cy="1110712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 Black" panose="020B0604020202020204" pitchFamily="34" charset="0"/>
                <a:ea typeface="Verdana" panose="020B0604030504040204" pitchFamily="34" charset="0"/>
                <a:cs typeface="Arial Black" panose="020B0604020202020204" pitchFamily="34" charset="0"/>
              </a:rPr>
              <a:t>Next class: Monday 25th, 2-4PM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Arial Black" panose="020B0604020202020204" pitchFamily="34" charset="0"/>
                <a:ea typeface="Verdana" panose="020B0604030504040204" pitchFamily="34" charset="0"/>
                <a:cs typeface="Arial Black" panose="020B0604020202020204" pitchFamily="34" charset="0"/>
              </a:rPr>
              <a:t>Please message me on Teams for office hours!</a:t>
            </a:r>
          </a:p>
        </p:txBody>
      </p:sp>
    </p:spTree>
    <p:extLst>
      <p:ext uri="{BB962C8B-B14F-4D97-AF65-F5344CB8AC3E}">
        <p14:creationId xmlns:p14="http://schemas.microsoft.com/office/powerpoint/2010/main" val="258704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letter&#10;&#10;Description automatically generated">
            <a:extLst>
              <a:ext uri="{FF2B5EF4-FFF2-40B4-BE49-F238E27FC236}">
                <a16:creationId xmlns:a16="http://schemas.microsoft.com/office/drawing/2014/main" id="{8E827442-9565-B64C-5DAD-E18569DC09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6" t="13086" r="6388" b="20468"/>
          <a:stretch/>
        </p:blipFill>
        <p:spPr>
          <a:xfrm>
            <a:off x="5083443" y="604435"/>
            <a:ext cx="4997181" cy="50661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AB7E84-0042-38F4-B66F-1B51403A998E}"/>
              </a:ext>
            </a:extLst>
          </p:cNvPr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7272DD-A342-7EC8-C316-7EE969DB911A}"/>
              </a:ext>
            </a:extLst>
          </p:cNvPr>
          <p:cNvSpPr txBox="1"/>
          <p:nvPr/>
        </p:nvSpPr>
        <p:spPr>
          <a:xfrm>
            <a:off x="491692" y="959262"/>
            <a:ext cx="3586797" cy="48350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2646" b="1" dirty="0">
                <a:solidFill>
                  <a:srgbClr val="002E5F"/>
                </a:solidFill>
                <a:latin typeface="Verdana Pro Cond Black"/>
                <a:ea typeface="Calibri"/>
                <a:cs typeface="Calibri"/>
              </a:rPr>
              <a:t>Course Structure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C2123-9F92-CCFC-67E4-CA5F506D1FD0}"/>
              </a:ext>
            </a:extLst>
          </p:cNvPr>
          <p:cNvSpPr txBox="1"/>
          <p:nvPr/>
        </p:nvSpPr>
        <p:spPr>
          <a:xfrm>
            <a:off x="491692" y="1699337"/>
            <a:ext cx="4385108" cy="232721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Anticipate </a:t>
            </a:r>
            <a:r>
              <a:rPr lang="en-GB" sz="1654">
                <a:solidFill>
                  <a:srgbClr val="002060"/>
                </a:solidFill>
                <a:latin typeface="Source Sans Pro"/>
                <a:ea typeface="Source Sans Pro"/>
              </a:rPr>
              <a:t>about ~4 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hours/week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2 hour course, 2-4 pm on Monday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Independent learning, ~2 hours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Office hours on request on Teams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All materials will be uploaded to the course page on 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Github</a:t>
            </a: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396387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1C623-4CBB-585A-DA78-BCAC81FCD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-up of a person&#10;&#10;Description automatically generated">
            <a:extLst>
              <a:ext uri="{FF2B5EF4-FFF2-40B4-BE49-F238E27FC236}">
                <a16:creationId xmlns:a16="http://schemas.microsoft.com/office/drawing/2014/main" id="{24697478-27B5-EC28-9A6A-D6561E300E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0" y="198"/>
            <a:ext cx="5040312" cy="567035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F4FE908-3EE1-2728-B770-D9B24744DACD}"/>
              </a:ext>
            </a:extLst>
          </p:cNvPr>
          <p:cNvSpPr/>
          <p:nvPr/>
        </p:nvSpPr>
        <p:spPr>
          <a:xfrm>
            <a:off x="5340205" y="1231054"/>
            <a:ext cx="4481289" cy="32321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Why are you interested in text analysis?</a:t>
            </a:r>
            <a:endParaRPr lang="en-GB" dirty="0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Have you used Python before?</a:t>
            </a:r>
            <a:endParaRPr lang="en-GB" dirty="0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Have you used </a:t>
            </a:r>
            <a:r>
              <a:rPr lang="en-GB" sz="1800" dirty="0" err="1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Jupyter</a:t>
            </a:r>
            <a:r>
              <a:rPr lang="en-GB" sz="1800" dirty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Notebooks or Google Colab before?</a:t>
            </a:r>
            <a:endParaRPr lang="en-GB" dirty="0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Have you used Regular Expressions before?</a:t>
            </a:r>
            <a:endParaRPr lang="en-GB" dirty="0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Have you used NLTK before?</a:t>
            </a:r>
            <a:endParaRPr lang="en-US" sz="1800" dirty="0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E54194-10D1-EECD-6FBA-BF6C73901EE5}"/>
              </a:ext>
            </a:extLst>
          </p:cNvPr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47995C-F888-CF39-D5B2-FF23114640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FE7EBC6-471B-67C4-DB68-119A736A7D09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449585-121E-99A4-F2B8-9FA4D92B5576}"/>
              </a:ext>
            </a:extLst>
          </p:cNvPr>
          <p:cNvSpPr txBox="1"/>
          <p:nvPr/>
        </p:nvSpPr>
        <p:spPr>
          <a:xfrm>
            <a:off x="5340205" y="414833"/>
            <a:ext cx="3586797" cy="48350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2646" b="1" dirty="0">
                <a:solidFill>
                  <a:srgbClr val="002E5F"/>
                </a:solidFill>
                <a:latin typeface="Verdana Pro Cond Black"/>
                <a:ea typeface="Calibri"/>
                <a:cs typeface="Calibri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367653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33037-55E7-4595-B109-387F8E944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E98DF9-7B1B-215B-0ED3-5989623BFE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191" y="23702"/>
            <a:ext cx="1275434" cy="12754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6935A8C-9F5B-4451-B839-D3BD3593F130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1121B4-F66E-4F20-F325-ABBEBD0BB8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F69D2B5-CDC6-8AD2-EE2C-7EBFEDB600A7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C856B462-0EB0-31DD-54A9-1CEE72982666}"/>
              </a:ext>
            </a:extLst>
          </p:cNvPr>
          <p:cNvSpPr txBox="1"/>
          <p:nvPr/>
        </p:nvSpPr>
        <p:spPr>
          <a:xfrm>
            <a:off x="321659" y="1234570"/>
            <a:ext cx="8987804" cy="2709051"/>
          </a:xfrm>
          <a:prstGeom prst="rect">
            <a:avLst/>
          </a:prstGeom>
          <a:noFill/>
        </p:spPr>
        <p:txBody>
          <a:bodyPr rot="0" spcFirstLastPara="0" vert="horz" wrap="square" lIns="75605" tIns="37802" rIns="75605" bIns="37802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Jupyter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 Notebooks / 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Jupyterlabs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With Google Colab https://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colab.research.google.com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Go to File &gt; Open Notebook &gt; 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Github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&gt; paste the 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Github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 link to the notebook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Locally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Install 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jupyter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 notebook with pip/pip3 or 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conda</a:t>
            </a: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Download and open the notebook file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You’ll also need to install the libraries (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nltk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, etc. ) locally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D274E3-CD04-1355-8D71-3B783EA97B4E}"/>
              </a:ext>
            </a:extLst>
          </p:cNvPr>
          <p:cNvSpPr txBox="1"/>
          <p:nvPr/>
        </p:nvSpPr>
        <p:spPr>
          <a:xfrm>
            <a:off x="259466" y="315471"/>
            <a:ext cx="7707410" cy="69189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4000" b="1" dirty="0">
                <a:solidFill>
                  <a:srgbClr val="FE0E67"/>
                </a:solidFill>
                <a:latin typeface="Verdana Pro Cond"/>
                <a:ea typeface="Calibri"/>
                <a:cs typeface="Calibri"/>
              </a:rPr>
              <a:t>Set up the environment</a:t>
            </a:r>
            <a:endParaRPr lang="en-GB" dirty="0">
              <a:solidFill>
                <a:srgbClr val="FE0E67"/>
              </a:solidFill>
            </a:endParaRPr>
          </a:p>
        </p:txBody>
      </p:sp>
      <p:pic>
        <p:nvPicPr>
          <p:cNvPr id="5" name="Picture 2" descr="Project Jupyter | Try Jupyter">
            <a:extLst>
              <a:ext uri="{FF2B5EF4-FFF2-40B4-BE49-F238E27FC236}">
                <a16:creationId xmlns:a16="http://schemas.microsoft.com/office/drawing/2014/main" id="{0D0E3E27-BE1A-3E47-3035-A76499277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529" y="2587188"/>
            <a:ext cx="4432458" cy="232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627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8C95B-616D-A933-6A3E-4E4E7E35B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A6B45D-44B7-284D-853B-831E66FFE9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191" y="23702"/>
            <a:ext cx="1275434" cy="12754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A7B87-CA72-7E63-5D39-164CA1FC96BB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761D6A-A2E8-5630-632F-421F4B7D41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A06A1D7-42F2-7F76-6B7D-AE8172FF9C98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C88E5191-A738-EF4C-CBF4-060365EE0A63}"/>
              </a:ext>
            </a:extLst>
          </p:cNvPr>
          <p:cNvSpPr txBox="1"/>
          <p:nvPr/>
        </p:nvSpPr>
        <p:spPr>
          <a:xfrm>
            <a:off x="321659" y="1234570"/>
            <a:ext cx="8987804" cy="3854556"/>
          </a:xfrm>
          <a:prstGeom prst="rect">
            <a:avLst/>
          </a:prstGeom>
          <a:noFill/>
        </p:spPr>
        <p:txBody>
          <a:bodyPr rot="0" spcFirstLastPara="0" vert="horz" wrap="square" lIns="75605" tIns="37802" rIns="75605" bIns="37802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Name these data types: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”Hello!”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[1, 2, 3]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{”A”:1, “B”:2}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Functions: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print()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while: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for 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i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 in list: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def 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function_name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()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BD829A-28B7-6C1C-2067-8776487CA13D}"/>
              </a:ext>
            </a:extLst>
          </p:cNvPr>
          <p:cNvSpPr txBox="1"/>
          <p:nvPr/>
        </p:nvSpPr>
        <p:spPr>
          <a:xfrm>
            <a:off x="329135" y="471754"/>
            <a:ext cx="7707410" cy="56878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3200" b="1" dirty="0">
                <a:solidFill>
                  <a:srgbClr val="FE0E67"/>
                </a:solidFill>
                <a:latin typeface="Verdana Pro Cond"/>
                <a:cs typeface="Calibri"/>
              </a:rPr>
              <a:t>Python Refresher (Opt.)</a:t>
            </a:r>
            <a:endParaRPr lang="en-GB" sz="1400" dirty="0">
              <a:solidFill>
                <a:srgbClr val="FE0E67"/>
              </a:solidFill>
            </a:endParaRPr>
          </a:p>
        </p:txBody>
      </p:sp>
      <p:pic>
        <p:nvPicPr>
          <p:cNvPr id="5" name="Picture 2" descr="Project Jupyter | Try Jupyter">
            <a:extLst>
              <a:ext uri="{FF2B5EF4-FFF2-40B4-BE49-F238E27FC236}">
                <a16:creationId xmlns:a16="http://schemas.microsoft.com/office/drawing/2014/main" id="{E71ED7F0-45F2-61D6-E1FB-5A9A2AE08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529" y="2587188"/>
            <a:ext cx="4432458" cy="232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462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10E9F-852A-43C4-1869-96DB873E3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BF3190C-3FA6-6A17-579B-B629048033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191" y="23702"/>
            <a:ext cx="1275434" cy="12754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A9CF6F-D46A-07A9-C1BE-855D3FD782E1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2BCFB6-AF5B-A910-67ED-A3C8A2BB07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8724A91-1E54-8A31-609B-B59869455CEC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63071EFD-7DDA-2A9D-AA53-DE82D3932732}"/>
              </a:ext>
            </a:extLst>
          </p:cNvPr>
          <p:cNvSpPr txBox="1"/>
          <p:nvPr/>
        </p:nvSpPr>
        <p:spPr>
          <a:xfrm>
            <a:off x="321659" y="1234570"/>
            <a:ext cx="8987804" cy="1514813"/>
          </a:xfrm>
          <a:prstGeom prst="rect">
            <a:avLst/>
          </a:prstGeom>
          <a:noFill/>
        </p:spPr>
        <p:txBody>
          <a:bodyPr rot="0" spcFirstLastPara="0" vert="horz" wrap="square" lIns="75605" tIns="37802" rIns="75605" bIns="37802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Import </a:t>
            </a:r>
            <a:r>
              <a:rPr lang="en-GB" sz="1600" dirty="0" err="1">
                <a:solidFill>
                  <a:srgbClr val="FE0E67"/>
                </a:solidFill>
                <a:latin typeface="Source Sans Pro"/>
                <a:ea typeface="Source Sans Pro"/>
              </a:rPr>
              <a:t>ntlk</a:t>
            </a:r>
            <a:endParaRPr lang="en-GB" sz="1600" dirty="0">
              <a:solidFill>
                <a:srgbClr val="FE0E67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Use </a:t>
            </a:r>
            <a:r>
              <a:rPr lang="en-GB" sz="1600" dirty="0" err="1">
                <a:solidFill>
                  <a:srgbClr val="FE0E67"/>
                </a:solidFill>
                <a:latin typeface="Source Sans Pro"/>
                <a:ea typeface="Source Sans Pro"/>
              </a:rPr>
              <a:t>nltk.download</a:t>
            </a:r>
            <a:r>
              <a:rPr lang="en-GB" sz="1600" dirty="0">
                <a:solidFill>
                  <a:srgbClr val="FE0E67"/>
                </a:solidFill>
                <a:latin typeface="Source Sans Pro"/>
                <a:ea typeface="Source Sans Pro"/>
              </a:rPr>
              <a:t>() </a:t>
            </a: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for downloading the packages, once they are downloaded, you can call these packages using "import”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We will use </a:t>
            </a:r>
            <a:r>
              <a:rPr lang="en-GB" sz="1600" dirty="0" err="1">
                <a:solidFill>
                  <a:srgbClr val="002060"/>
                </a:solidFill>
                <a:latin typeface="Source Sans Pro"/>
                <a:ea typeface="Source Sans Pro"/>
              </a:rPr>
              <a:t>nltk</a:t>
            </a: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 ‘</a:t>
            </a:r>
            <a:r>
              <a:rPr lang="en-GB" sz="1600" dirty="0" err="1">
                <a:solidFill>
                  <a:srgbClr val="002060"/>
                </a:solidFill>
                <a:latin typeface="Source Sans Pro"/>
                <a:ea typeface="Source Sans Pro"/>
              </a:rPr>
              <a:t>gutenberg</a:t>
            </a: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' and 'book’ as example corpus (textual data)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3B64E4-82AC-07CF-EC8C-E6C574BC6BDF}"/>
              </a:ext>
            </a:extLst>
          </p:cNvPr>
          <p:cNvSpPr txBox="1"/>
          <p:nvPr/>
        </p:nvSpPr>
        <p:spPr>
          <a:xfrm>
            <a:off x="329135" y="471754"/>
            <a:ext cx="7707410" cy="56878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3200" b="1" dirty="0">
                <a:solidFill>
                  <a:srgbClr val="FE0E67"/>
                </a:solidFill>
                <a:latin typeface="Verdana Pro Cond"/>
                <a:cs typeface="Calibri"/>
              </a:rPr>
              <a:t>Download and Import </a:t>
            </a:r>
            <a:r>
              <a:rPr lang="en-GB" sz="3200" b="1" dirty="0" err="1">
                <a:solidFill>
                  <a:srgbClr val="FE0E67"/>
                </a:solidFill>
                <a:latin typeface="Verdana Pro Cond"/>
                <a:cs typeface="Calibri"/>
              </a:rPr>
              <a:t>nltk</a:t>
            </a:r>
            <a:r>
              <a:rPr lang="en-GB" sz="3200" b="1" dirty="0">
                <a:solidFill>
                  <a:srgbClr val="FE0E67"/>
                </a:solidFill>
                <a:latin typeface="Verdana Pro Cond"/>
                <a:cs typeface="Calibri"/>
              </a:rPr>
              <a:t> packages</a:t>
            </a:r>
            <a:endParaRPr lang="en-GB" sz="1400" dirty="0">
              <a:solidFill>
                <a:srgbClr val="FE0E67"/>
              </a:solidFill>
            </a:endParaRPr>
          </a:p>
        </p:txBody>
      </p:sp>
      <p:pic>
        <p:nvPicPr>
          <p:cNvPr id="5" name="Picture 2" descr="Project Jupyter | Try Jupyter">
            <a:extLst>
              <a:ext uri="{FF2B5EF4-FFF2-40B4-BE49-F238E27FC236}">
                <a16:creationId xmlns:a16="http://schemas.microsoft.com/office/drawing/2014/main" id="{AFA70D95-5543-16AF-B8E7-DA8AB75A0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529" y="2587188"/>
            <a:ext cx="4432458" cy="232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76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99B9B-E55B-8BA4-A8A1-234431D5A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-up of a person&#10;&#10;Description automatically generated">
            <a:extLst>
              <a:ext uri="{FF2B5EF4-FFF2-40B4-BE49-F238E27FC236}">
                <a16:creationId xmlns:a16="http://schemas.microsoft.com/office/drawing/2014/main" id="{AB9F5DB0-75A7-AA95-4481-4B89BCF40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8"/>
            <a:ext cx="10080625" cy="56703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8295866-4971-B13E-AFC7-7B409A813E5F}"/>
              </a:ext>
            </a:extLst>
          </p:cNvPr>
          <p:cNvSpPr/>
          <p:nvPr/>
        </p:nvSpPr>
        <p:spPr>
          <a:xfrm>
            <a:off x="212940" y="1846659"/>
            <a:ext cx="9654742" cy="2263711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rial Black" panose="020B0604020202020204" pitchFamily="34" charset="0"/>
                <a:ea typeface="Verdana" panose="020B0604030504040204" pitchFamily="34" charset="0"/>
                <a:cs typeface="Arial Black" panose="020B0604020202020204" pitchFamily="34" charset="0"/>
              </a:rPr>
              <a:t>Getting to Know a Text</a:t>
            </a:r>
          </a:p>
        </p:txBody>
      </p:sp>
    </p:spTree>
    <p:extLst>
      <p:ext uri="{BB962C8B-B14F-4D97-AF65-F5344CB8AC3E}">
        <p14:creationId xmlns:p14="http://schemas.microsoft.com/office/powerpoint/2010/main" val="1096605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1613</TotalTime>
  <Words>1591</Words>
  <Application>Microsoft Macintosh PowerPoint</Application>
  <PresentationFormat>Custom</PresentationFormat>
  <Paragraphs>278</Paragraphs>
  <Slides>31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5" baseType="lpstr">
      <vt:lpstr>Integral CF</vt:lpstr>
      <vt:lpstr>Integral CF Bold</vt:lpstr>
      <vt:lpstr>Liberation Sans</vt:lpstr>
      <vt:lpstr>Aptos</vt:lpstr>
      <vt:lpstr>Arial</vt:lpstr>
      <vt:lpstr>Arial Black</vt:lpstr>
      <vt:lpstr>Calibri</vt:lpstr>
      <vt:lpstr>Calibri Light</vt:lpstr>
      <vt:lpstr>Courier New</vt:lpstr>
      <vt:lpstr>Source Sans Pro</vt:lpstr>
      <vt:lpstr>Verdana Pro Cond</vt:lpstr>
      <vt:lpstr>Verdana Pro Cond Black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dc:creator>Xandra Dave Cochran</dc:creator>
  <cp:lastModifiedBy>Joy Lan</cp:lastModifiedBy>
  <cp:revision>20</cp:revision>
  <dcterms:created xsi:type="dcterms:W3CDTF">2024-02-09T00:00:31Z</dcterms:created>
  <dcterms:modified xsi:type="dcterms:W3CDTF">2026-02-16T13:03:20Z</dcterms:modified>
</cp:coreProperties>
</file>